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embeddedFontLst>
    <p:embeddedFont>
      <p:font typeface="Century Gothic" panose="020B0502020202020204" pitchFamily="34" charset="0"/>
      <p:regular r:id="rId27"/>
      <p:bold r:id="rId28"/>
      <p:italic r:id="rId29"/>
      <p:boldItalic r:id="rId30"/>
    </p:embeddedFont>
    <p:embeddedFont>
      <p:font typeface="EB Garamond"/>
      <p:bold r:id="rId31"/>
      <p:boldItalic r:id="rId32"/>
    </p:embeddedFont>
    <p:embeddedFont>
      <p:font typeface="Roboto" panose="02000000000000000000" pitchFamily="2" charset="0"/>
      <p:regular r:id="rId33"/>
      <p:bold r:id="rId34"/>
      <p:italic r:id="rId35"/>
      <p:boldItalic r:id="rId36"/>
    </p:embeddedFont>
    <p:embeddedFont>
      <p:font typeface="Roboto Thin"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snapToGrid="0" snapToObjects="1">
      <p:cViewPr varScale="1">
        <p:scale>
          <a:sx n="117" d="100"/>
          <a:sy n="117" d="100"/>
        </p:scale>
        <p:origin x="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04800" algn="just" rtl="0">
              <a:lnSpc>
                <a:spcPct val="150000"/>
              </a:lnSpc>
              <a:spcBef>
                <a:spcPts val="0"/>
              </a:spcBef>
              <a:spcAft>
                <a:spcPts val="0"/>
              </a:spcAft>
              <a:buClr>
                <a:schemeClr val="accent1"/>
              </a:buClr>
              <a:buSzPts val="1200"/>
              <a:buFont typeface="Times New Roman"/>
              <a:buChar char="●"/>
            </a:pPr>
            <a:r>
              <a:rPr lang="en-US" sz="1200">
                <a:solidFill>
                  <a:schemeClr val="accent1"/>
                </a:solidFill>
                <a:latin typeface="Times New Roman"/>
                <a:ea typeface="Times New Roman"/>
                <a:cs typeface="Times New Roman"/>
                <a:sym typeface="Times New Roman"/>
              </a:rPr>
              <a:t>After merging retained only </a:t>
            </a:r>
            <a:r>
              <a:rPr lang="en-US" sz="1200" b="1" u="sng">
                <a:solidFill>
                  <a:schemeClr val="accent1"/>
                </a:solidFill>
                <a:latin typeface="Times New Roman"/>
                <a:ea typeface="Times New Roman"/>
                <a:cs typeface="Times New Roman"/>
                <a:sym typeface="Times New Roman"/>
              </a:rPr>
              <a:t>20 files</a:t>
            </a:r>
            <a:r>
              <a:rPr lang="en-US" sz="1200">
                <a:solidFill>
                  <a:schemeClr val="accent1"/>
                </a:solidFill>
                <a:latin typeface="Times New Roman"/>
                <a:ea typeface="Times New Roman"/>
                <a:cs typeface="Times New Roman"/>
                <a:sym typeface="Times New Roman"/>
              </a:rPr>
              <a:t> (less than 10GB in size)</a:t>
            </a:r>
            <a:endParaRPr sz="1200">
              <a:solidFill>
                <a:schemeClr val="accent1"/>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Clr>
                <a:schemeClr val="accent1"/>
              </a:buClr>
              <a:buSzPts val="1200"/>
              <a:buFont typeface="Times New Roman"/>
              <a:buChar char="●"/>
            </a:pPr>
            <a:r>
              <a:rPr lang="en-US" sz="1200">
                <a:solidFill>
                  <a:schemeClr val="accent1"/>
                </a:solidFill>
                <a:latin typeface="Times New Roman"/>
                <a:ea typeface="Times New Roman"/>
                <a:cs typeface="Times New Roman"/>
                <a:sym typeface="Times New Roman"/>
              </a:rPr>
              <a:t>Also stored data as MSGPACKS which allowed us to further compress the data </a:t>
            </a:r>
            <a:endParaRPr sz="1200">
              <a:solidFill>
                <a:schemeClr val="accent1"/>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Clr>
                <a:schemeClr val="accent1"/>
              </a:buClr>
              <a:buSzPts val="1200"/>
              <a:buFont typeface="Times New Roman"/>
              <a:buChar char="●"/>
            </a:pPr>
            <a:r>
              <a:rPr lang="en-US" sz="1200">
                <a:solidFill>
                  <a:schemeClr val="accent1"/>
                </a:solidFill>
                <a:latin typeface="Times New Roman"/>
                <a:ea typeface="Times New Roman"/>
                <a:cs typeface="Times New Roman"/>
                <a:sym typeface="Times New Roman"/>
              </a:rPr>
              <a:t>Selected more than </a:t>
            </a:r>
            <a:r>
              <a:rPr lang="en-US" sz="1200" b="1" u="sng">
                <a:solidFill>
                  <a:schemeClr val="accent1"/>
                </a:solidFill>
                <a:latin typeface="Times New Roman"/>
                <a:ea typeface="Times New Roman"/>
                <a:cs typeface="Times New Roman"/>
                <a:sym typeface="Times New Roman"/>
              </a:rPr>
              <a:t>2M tweets for 5 days</a:t>
            </a:r>
            <a:r>
              <a:rPr lang="en-US" sz="1200">
                <a:solidFill>
                  <a:schemeClr val="accent1"/>
                </a:solidFill>
                <a:latin typeface="Times New Roman"/>
                <a:ea typeface="Times New Roman"/>
                <a:cs typeface="Times New Roman"/>
                <a:sym typeface="Times New Roman"/>
              </a:rPr>
              <a:t> timeframe </a:t>
            </a:r>
            <a:endParaRPr/>
          </a:p>
        </p:txBody>
      </p:sp>
      <p:sp>
        <p:nvSpPr>
          <p:cNvPr id="230" name="Shape 23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04800" algn="just" rtl="0">
              <a:lnSpc>
                <a:spcPct val="150000"/>
              </a:lnSpc>
              <a:spcBef>
                <a:spcPts val="0"/>
              </a:spcBef>
              <a:spcAft>
                <a:spcPts val="0"/>
              </a:spcAft>
              <a:buClr>
                <a:schemeClr val="accent1"/>
              </a:buClr>
              <a:buSzPts val="1200"/>
              <a:buFont typeface="Times New Roman"/>
              <a:buChar char="●"/>
            </a:pPr>
            <a:r>
              <a:rPr lang="en-US" sz="1200">
                <a:solidFill>
                  <a:schemeClr val="accent1"/>
                </a:solidFill>
                <a:latin typeface="Times New Roman"/>
                <a:ea typeface="Times New Roman"/>
                <a:cs typeface="Times New Roman"/>
                <a:sym typeface="Times New Roman"/>
              </a:rPr>
              <a:t>After merging retained only </a:t>
            </a:r>
            <a:r>
              <a:rPr lang="en-US" sz="1200" b="1" u="sng">
                <a:solidFill>
                  <a:schemeClr val="accent1"/>
                </a:solidFill>
                <a:latin typeface="Times New Roman"/>
                <a:ea typeface="Times New Roman"/>
                <a:cs typeface="Times New Roman"/>
                <a:sym typeface="Times New Roman"/>
              </a:rPr>
              <a:t>20 files</a:t>
            </a:r>
            <a:r>
              <a:rPr lang="en-US" sz="1200">
                <a:solidFill>
                  <a:schemeClr val="accent1"/>
                </a:solidFill>
                <a:latin typeface="Times New Roman"/>
                <a:ea typeface="Times New Roman"/>
                <a:cs typeface="Times New Roman"/>
                <a:sym typeface="Times New Roman"/>
              </a:rPr>
              <a:t> (less than 10GB in size)</a:t>
            </a:r>
            <a:endParaRPr sz="1200">
              <a:solidFill>
                <a:schemeClr val="accent1"/>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Clr>
                <a:schemeClr val="accent1"/>
              </a:buClr>
              <a:buSzPts val="1200"/>
              <a:buFont typeface="Times New Roman"/>
              <a:buChar char="●"/>
            </a:pPr>
            <a:r>
              <a:rPr lang="en-US" sz="1200">
                <a:solidFill>
                  <a:schemeClr val="accent1"/>
                </a:solidFill>
                <a:latin typeface="Times New Roman"/>
                <a:ea typeface="Times New Roman"/>
                <a:cs typeface="Times New Roman"/>
                <a:sym typeface="Times New Roman"/>
              </a:rPr>
              <a:t>Also stored data as MSGPACKS which allowed us to further compress the data </a:t>
            </a:r>
            <a:endParaRPr sz="1200">
              <a:solidFill>
                <a:schemeClr val="accent1"/>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Clr>
                <a:schemeClr val="accent1"/>
              </a:buClr>
              <a:buSzPts val="1200"/>
              <a:buFont typeface="Times New Roman"/>
              <a:buChar char="●"/>
            </a:pPr>
            <a:r>
              <a:rPr lang="en-US" sz="1200">
                <a:solidFill>
                  <a:schemeClr val="accent1"/>
                </a:solidFill>
                <a:latin typeface="Times New Roman"/>
                <a:ea typeface="Times New Roman"/>
                <a:cs typeface="Times New Roman"/>
                <a:sym typeface="Times New Roman"/>
              </a:rPr>
              <a:t>Selected more than </a:t>
            </a:r>
            <a:r>
              <a:rPr lang="en-US" sz="1200" b="1" u="sng">
                <a:solidFill>
                  <a:schemeClr val="accent1"/>
                </a:solidFill>
                <a:latin typeface="Times New Roman"/>
                <a:ea typeface="Times New Roman"/>
                <a:cs typeface="Times New Roman"/>
                <a:sym typeface="Times New Roman"/>
              </a:rPr>
              <a:t>2M tweets for 5 days</a:t>
            </a:r>
            <a:r>
              <a:rPr lang="en-US" sz="1200">
                <a:solidFill>
                  <a:schemeClr val="accent1"/>
                </a:solidFill>
                <a:latin typeface="Times New Roman"/>
                <a:ea typeface="Times New Roman"/>
                <a:cs typeface="Times New Roman"/>
                <a:sym typeface="Times New Roman"/>
              </a:rPr>
              <a:t> timeframe </a:t>
            </a:r>
            <a:endParaRPr/>
          </a:p>
        </p:txBody>
      </p:sp>
      <p:sp>
        <p:nvSpPr>
          <p:cNvPr id="236" name="Shape 23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58" name="Shape 25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98" name="Shape 29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10" name="Shape 31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Stochastic Gradient Descent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 name="Shape 33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t>our analysis could not capture the influence of  that portion of the world because of unavailability of of twitter data</a:t>
            </a:r>
            <a:endParaRPr/>
          </a:p>
        </p:txBody>
      </p:sp>
      <p:sp>
        <p:nvSpPr>
          <p:cNvPr id="341" name="Shape 34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 name="Shape 34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 name="Shape 16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5" name="Shape 17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2" name="Shape 19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9" name="Shape 19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04800" algn="just" rtl="0">
              <a:lnSpc>
                <a:spcPct val="150000"/>
              </a:lnSpc>
              <a:spcBef>
                <a:spcPts val="0"/>
              </a:spcBef>
              <a:spcAft>
                <a:spcPts val="0"/>
              </a:spcAft>
              <a:buClr>
                <a:schemeClr val="accent1"/>
              </a:buClr>
              <a:buSzPts val="1200"/>
              <a:buFont typeface="Times New Roman"/>
              <a:buChar char="●"/>
            </a:pPr>
            <a:r>
              <a:rPr lang="en-US" sz="1200">
                <a:solidFill>
                  <a:schemeClr val="accent1"/>
                </a:solidFill>
                <a:latin typeface="Times New Roman"/>
                <a:ea typeface="Times New Roman"/>
                <a:cs typeface="Times New Roman"/>
                <a:sym typeface="Times New Roman"/>
              </a:rPr>
              <a:t>After merging retained only </a:t>
            </a:r>
            <a:r>
              <a:rPr lang="en-US" sz="1200" b="1" u="sng">
                <a:solidFill>
                  <a:schemeClr val="accent1"/>
                </a:solidFill>
                <a:latin typeface="Times New Roman"/>
                <a:ea typeface="Times New Roman"/>
                <a:cs typeface="Times New Roman"/>
                <a:sym typeface="Times New Roman"/>
              </a:rPr>
              <a:t>20 files</a:t>
            </a:r>
            <a:r>
              <a:rPr lang="en-US" sz="1200">
                <a:solidFill>
                  <a:schemeClr val="accent1"/>
                </a:solidFill>
                <a:latin typeface="Times New Roman"/>
                <a:ea typeface="Times New Roman"/>
                <a:cs typeface="Times New Roman"/>
                <a:sym typeface="Times New Roman"/>
              </a:rPr>
              <a:t> (less than 10GB in size)</a:t>
            </a:r>
            <a:endParaRPr sz="1200">
              <a:solidFill>
                <a:schemeClr val="accent1"/>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Clr>
                <a:schemeClr val="accent1"/>
              </a:buClr>
              <a:buSzPts val="1200"/>
              <a:buFont typeface="Times New Roman"/>
              <a:buChar char="●"/>
            </a:pPr>
            <a:r>
              <a:rPr lang="en-US" sz="1200">
                <a:solidFill>
                  <a:schemeClr val="accent1"/>
                </a:solidFill>
                <a:latin typeface="Times New Roman"/>
                <a:ea typeface="Times New Roman"/>
                <a:cs typeface="Times New Roman"/>
                <a:sym typeface="Times New Roman"/>
              </a:rPr>
              <a:t>Also stored data as MSGPACKS which allowed us to further compress the data </a:t>
            </a:r>
            <a:endParaRPr sz="1200">
              <a:solidFill>
                <a:schemeClr val="accent1"/>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Clr>
                <a:schemeClr val="accent1"/>
              </a:buClr>
              <a:buSzPts val="1200"/>
              <a:buFont typeface="Times New Roman"/>
              <a:buChar char="●"/>
            </a:pPr>
            <a:r>
              <a:rPr lang="en-US" sz="1200">
                <a:solidFill>
                  <a:schemeClr val="accent1"/>
                </a:solidFill>
                <a:latin typeface="Times New Roman"/>
                <a:ea typeface="Times New Roman"/>
                <a:cs typeface="Times New Roman"/>
                <a:sym typeface="Times New Roman"/>
              </a:rPr>
              <a:t>Selected more than </a:t>
            </a:r>
            <a:r>
              <a:rPr lang="en-US" sz="1200" b="1" u="sng">
                <a:solidFill>
                  <a:schemeClr val="accent1"/>
                </a:solidFill>
                <a:latin typeface="Times New Roman"/>
                <a:ea typeface="Times New Roman"/>
                <a:cs typeface="Times New Roman"/>
                <a:sym typeface="Times New Roman"/>
              </a:rPr>
              <a:t>2M tweets for 5 days</a:t>
            </a:r>
            <a:r>
              <a:rPr lang="en-US" sz="1200">
                <a:solidFill>
                  <a:schemeClr val="accent1"/>
                </a:solidFill>
                <a:latin typeface="Times New Roman"/>
                <a:ea typeface="Times New Roman"/>
                <a:cs typeface="Times New Roman"/>
                <a:sym typeface="Times New Roman"/>
              </a:rPr>
              <a:t> timeframe </a:t>
            </a:r>
            <a:endParaRPr sz="1200"/>
          </a:p>
        </p:txBody>
      </p:sp>
      <p:sp>
        <p:nvSpPr>
          <p:cNvPr id="205" name="Shape 20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Shape 18"/>
          <p:cNvSpPr txBox="1">
            <a:spLocks noGrp="1"/>
          </p:cNvSpPr>
          <p:nvPr>
            <p:ph type="ctrTitle"/>
          </p:nvPr>
        </p:nvSpPr>
        <p:spPr>
          <a:xfrm>
            <a:off x="1154955" y="1447800"/>
            <a:ext cx="8825658" cy="332958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chemeClr val="lt2"/>
              </a:buClr>
              <a:buSzPts val="7200"/>
              <a:buFont typeface="Century Gothic"/>
              <a:buNone/>
              <a:defRPr sz="7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9" name="Shape 19"/>
          <p:cNvSpPr txBox="1">
            <a:spLocks noGrp="1"/>
          </p:cNvSpPr>
          <p:nvPr>
            <p:ph type="subTitle" idx="1"/>
          </p:nvPr>
        </p:nvSpPr>
        <p:spPr>
          <a:xfrm>
            <a:off x="1154955" y="4777380"/>
            <a:ext cx="8825658" cy="861420"/>
          </a:xfrm>
          <a:prstGeom prst="rect">
            <a:avLst/>
          </a:prstGeom>
          <a:noFill/>
          <a:ln>
            <a:noFill/>
          </a:ln>
        </p:spPr>
        <p:txBody>
          <a:bodyPr spcFirstLastPara="1" wrap="square" lIns="91425" tIns="91425" rIns="91425" bIns="91425" anchor="t" anchorCtr="0"/>
          <a:lstStyle>
            <a:lvl1pPr marR="0" lvl="0" algn="l" rtl="0">
              <a:spcBef>
                <a:spcPts val="1000"/>
              </a:spcBef>
              <a:spcAft>
                <a:spcPts val="0"/>
              </a:spcAft>
              <a:buClr>
                <a:schemeClr val="accent1"/>
              </a:buClr>
              <a:buSzPts val="1600"/>
              <a:buFont typeface="Noto Sans Symbols"/>
              <a:buNone/>
              <a:defRPr sz="2000" b="0" i="0" u="none" strike="noStrike" cap="none">
                <a:solidFill>
                  <a:schemeClr val="accent1"/>
                </a:solidFill>
                <a:latin typeface="Century Gothic"/>
                <a:ea typeface="Century Gothic"/>
                <a:cs typeface="Century Gothic"/>
                <a:sym typeface="Century Gothic"/>
              </a:defRPr>
            </a:lvl1pPr>
            <a:lvl2pPr marR="0" lvl="1" algn="ctr" rtl="0">
              <a:spcBef>
                <a:spcPts val="1000"/>
              </a:spcBef>
              <a:spcAft>
                <a:spcPts val="0"/>
              </a:spcAft>
              <a:buClr>
                <a:schemeClr val="accent1"/>
              </a:buClr>
              <a:buSzPts val="1440"/>
              <a:buFont typeface="Noto Sans Symbols"/>
              <a:buNone/>
              <a:defRPr sz="1800" b="0" i="0" u="none" strike="noStrike" cap="none">
                <a:solidFill>
                  <a:schemeClr val="lt1"/>
                </a:solidFill>
                <a:latin typeface="Century Gothic"/>
                <a:ea typeface="Century Gothic"/>
                <a:cs typeface="Century Gothic"/>
                <a:sym typeface="Century Gothic"/>
              </a:defRPr>
            </a:lvl2pPr>
            <a:lvl3pPr marR="0" lvl="2" algn="ctr"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ctr"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4pPr>
            <a:lvl5pPr marR="0" lvl="4" algn="ctr"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5pPr>
            <a:lvl6pPr marR="0" lvl="5" algn="ctr"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6pPr>
            <a:lvl7pPr marR="0" lvl="6" algn="ctr"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7pPr>
            <a:lvl8pPr marR="0" lvl="7" algn="ctr"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8pPr>
            <a:lvl9pPr marR="0" lvl="8" algn="ctr"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20" name="Shape 2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1" name="Shape 2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2" name="Shape 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1154956" y="4800587"/>
            <a:ext cx="8825657" cy="566738"/>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chemeClr val="lt2"/>
              </a:buClr>
              <a:buSzPts val="2400"/>
              <a:buFont typeface="Century Gothic"/>
              <a:buNone/>
              <a:defRPr sz="2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76" name="Shape 76"/>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91425" rIns="91425" bIns="91425" anchor="t" anchorCtr="0"/>
          <a:lstStyle>
            <a:lvl1pPr marR="0" lvl="0" algn="ctr"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7" name="Shape 77"/>
          <p:cNvSpPr txBox="1">
            <a:spLocks noGrp="1"/>
          </p:cNvSpPr>
          <p:nvPr>
            <p:ph type="body" idx="1"/>
          </p:nvPr>
        </p:nvSpPr>
        <p:spPr>
          <a:xfrm>
            <a:off x="1154956" y="5367325"/>
            <a:ext cx="8825656" cy="49371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78" name="Shape 7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79" name="Shape 7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80" name="Shape 8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1154954" y="1447800"/>
            <a:ext cx="8825659" cy="1981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lt2"/>
              </a:buClr>
              <a:buSzPts val="4800"/>
              <a:buFont typeface="Century Gothic"/>
              <a:buNone/>
              <a:defRPr sz="48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83" name="Shape 83"/>
          <p:cNvSpPr txBox="1">
            <a:spLocks noGrp="1"/>
          </p:cNvSpPr>
          <p:nvPr>
            <p:ph type="body" idx="1"/>
          </p:nvPr>
        </p:nvSpPr>
        <p:spPr>
          <a:xfrm>
            <a:off x="1154954" y="3657600"/>
            <a:ext cx="8825659" cy="2362200"/>
          </a:xfrm>
          <a:prstGeom prst="rect">
            <a:avLst/>
          </a:prstGeom>
          <a:noFill/>
          <a:ln>
            <a:noFill/>
          </a:ln>
        </p:spPr>
        <p:txBody>
          <a:bodyPr spcFirstLastPara="1" wrap="square" lIns="91425" tIns="91425" rIns="91425" bIns="91425" anchor="ctr" anchorCtr="0"/>
          <a:lstStyle>
            <a:lvl1pPr marL="457200" marR="0" lvl="0" indent="-228600" algn="l" rtl="0">
              <a:spcBef>
                <a:spcPts val="1000"/>
              </a:spcBef>
              <a:spcAft>
                <a:spcPts val="0"/>
              </a:spcAft>
              <a:buClr>
                <a:schemeClr val="accent1"/>
              </a:buClr>
              <a:buSzPts val="1440"/>
              <a:buFont typeface="Noto Sans Symbols"/>
              <a:buNone/>
              <a:defRPr sz="1800" b="0" i="0" u="none" strike="noStrike" cap="none">
                <a:solidFill>
                  <a:schemeClr val="l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84" name="Shape 8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85" name="Shape 8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86" name="Shape 8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1574801" y="1447800"/>
            <a:ext cx="7999315" cy="2323374"/>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lt2"/>
              </a:buClr>
              <a:buSzPts val="4800"/>
              <a:buFont typeface="Century Gothic"/>
              <a:buNone/>
              <a:defRPr sz="48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89" name="Shape 89"/>
          <p:cNvSpPr txBox="1">
            <a:spLocks noGrp="1"/>
          </p:cNvSpPr>
          <p:nvPr>
            <p:ph type="body" idx="1"/>
          </p:nvPr>
        </p:nvSpPr>
        <p:spPr>
          <a:xfrm>
            <a:off x="1930400" y="3771174"/>
            <a:ext cx="7279649" cy="342174"/>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120"/>
              <a:buFont typeface="Noto Sans Symbols"/>
              <a:buNone/>
              <a:defRPr sz="1400" b="0" i="0" u="none" strike="noStrike" cap="small">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90" name="Shape 90"/>
          <p:cNvSpPr txBox="1">
            <a:spLocks noGrp="1"/>
          </p:cNvSpPr>
          <p:nvPr>
            <p:ph type="body" idx="2"/>
          </p:nvPr>
        </p:nvSpPr>
        <p:spPr>
          <a:xfrm>
            <a:off x="1154954" y="4350657"/>
            <a:ext cx="8825659" cy="1676400"/>
          </a:xfrm>
          <a:prstGeom prst="rect">
            <a:avLst/>
          </a:prstGeom>
          <a:noFill/>
          <a:ln>
            <a:noFill/>
          </a:ln>
        </p:spPr>
        <p:txBody>
          <a:bodyPr spcFirstLastPara="1" wrap="square" lIns="91425" tIns="91425" rIns="91425" bIns="91425" anchor="ctr" anchorCtr="0"/>
          <a:lstStyle>
            <a:lvl1pPr marL="457200" marR="0" lvl="0" indent="-228600" algn="l" rtl="0">
              <a:spcBef>
                <a:spcPts val="1000"/>
              </a:spcBef>
              <a:spcAft>
                <a:spcPts val="0"/>
              </a:spcAft>
              <a:buClr>
                <a:schemeClr val="accent1"/>
              </a:buClr>
              <a:buSzPts val="1440"/>
              <a:buFont typeface="Noto Sans Symbols"/>
              <a:buNone/>
              <a:defRPr sz="1800" b="0" i="0" u="none" strike="noStrike" cap="none">
                <a:solidFill>
                  <a:schemeClr val="l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91" name="Shape 9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92" name="Shape 9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93" name="Shape 9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94" name="Shape 94"/>
          <p:cNvSpPr txBox="1"/>
          <p:nvPr/>
        </p:nvSpPr>
        <p:spPr>
          <a:xfrm>
            <a:off x="898295" y="971253"/>
            <a:ext cx="801912" cy="196977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200" b="0" i="0" u="none" strike="noStrike" cap="none">
                <a:solidFill>
                  <a:schemeClr val="accent1"/>
                </a:solidFill>
                <a:latin typeface="Arial"/>
                <a:ea typeface="Arial"/>
                <a:cs typeface="Arial"/>
                <a:sym typeface="Arial"/>
              </a:rPr>
              <a:t>“</a:t>
            </a:r>
            <a:endParaRPr/>
          </a:p>
        </p:txBody>
      </p:sp>
      <p:sp>
        <p:nvSpPr>
          <p:cNvPr id="95" name="Shape 95"/>
          <p:cNvSpPr txBox="1"/>
          <p:nvPr/>
        </p:nvSpPr>
        <p:spPr>
          <a:xfrm>
            <a:off x="9330490" y="2613787"/>
            <a:ext cx="801912" cy="196977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200" b="0" i="0" u="none" strike="noStrike" cap="none">
                <a:solidFill>
                  <a:schemeClr val="accen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1154954" y="3124201"/>
            <a:ext cx="8825660" cy="165318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chemeClr val="lt2"/>
              </a:buClr>
              <a:buSzPts val="4000"/>
              <a:buFont typeface="Century Gothic"/>
              <a:buNone/>
              <a:defRPr sz="40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98" name="Shape 98"/>
          <p:cNvSpPr txBox="1">
            <a:spLocks noGrp="1"/>
          </p:cNvSpPr>
          <p:nvPr>
            <p:ph type="body" idx="1"/>
          </p:nvPr>
        </p:nvSpPr>
        <p:spPr>
          <a:xfrm>
            <a:off x="1154954" y="4777381"/>
            <a:ext cx="8825659" cy="860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600"/>
              <a:buFont typeface="Noto Sans Symbols"/>
              <a:buNone/>
              <a:defRPr sz="20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440"/>
              <a:buFont typeface="Noto Sans Symbols"/>
              <a:buNone/>
              <a:defRPr sz="1800" b="0" i="0" u="none" strike="noStrike" cap="none">
                <a:solidFill>
                  <a:schemeClr val="lt1"/>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99" name="Shape 9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0" name="Shape 10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1" name="Shape 10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646111" y="452718"/>
            <a:ext cx="9404723" cy="140053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04" name="Shape 104"/>
          <p:cNvSpPr txBox="1">
            <a:spLocks noGrp="1"/>
          </p:cNvSpPr>
          <p:nvPr>
            <p:ph type="body" idx="1"/>
          </p:nvPr>
        </p:nvSpPr>
        <p:spPr>
          <a:xfrm>
            <a:off x="632947" y="1981200"/>
            <a:ext cx="2946866" cy="576262"/>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92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600"/>
              <a:buFont typeface="Noto Sans Symbols"/>
              <a:buNone/>
              <a:defRPr sz="2000" b="1" i="0" u="none" strike="noStrike" cap="none">
                <a:solidFill>
                  <a:schemeClr val="lt1"/>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440"/>
              <a:buFont typeface="Noto Sans Symbols"/>
              <a:buNone/>
              <a:defRPr sz="1800" b="1" i="0" u="none" strike="noStrike" cap="none">
                <a:solidFill>
                  <a:schemeClr val="lt1"/>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05" name="Shape 105"/>
          <p:cNvSpPr txBox="1">
            <a:spLocks noGrp="1"/>
          </p:cNvSpPr>
          <p:nvPr>
            <p:ph type="body" idx="2"/>
          </p:nvPr>
        </p:nvSpPr>
        <p:spPr>
          <a:xfrm>
            <a:off x="652463" y="2667000"/>
            <a:ext cx="2927350" cy="3589338"/>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106" name="Shape 106"/>
          <p:cNvSpPr txBox="1">
            <a:spLocks noGrp="1"/>
          </p:cNvSpPr>
          <p:nvPr>
            <p:ph type="body" idx="3"/>
          </p:nvPr>
        </p:nvSpPr>
        <p:spPr>
          <a:xfrm>
            <a:off x="3883659" y="1981200"/>
            <a:ext cx="2936241" cy="576262"/>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92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600"/>
              <a:buFont typeface="Noto Sans Symbols"/>
              <a:buNone/>
              <a:defRPr sz="2000" b="1" i="0" u="none" strike="noStrike" cap="none">
                <a:solidFill>
                  <a:schemeClr val="lt1"/>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440"/>
              <a:buFont typeface="Noto Sans Symbols"/>
              <a:buNone/>
              <a:defRPr sz="1800" b="1" i="0" u="none" strike="noStrike" cap="none">
                <a:solidFill>
                  <a:schemeClr val="lt1"/>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07" name="Shape 107"/>
          <p:cNvSpPr txBox="1">
            <a:spLocks noGrp="1"/>
          </p:cNvSpPr>
          <p:nvPr>
            <p:ph type="body" idx="4"/>
          </p:nvPr>
        </p:nvSpPr>
        <p:spPr>
          <a:xfrm>
            <a:off x="3873106" y="2667000"/>
            <a:ext cx="2946794" cy="3589338"/>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108" name="Shape 108"/>
          <p:cNvSpPr txBox="1">
            <a:spLocks noGrp="1"/>
          </p:cNvSpPr>
          <p:nvPr>
            <p:ph type="body" idx="5"/>
          </p:nvPr>
        </p:nvSpPr>
        <p:spPr>
          <a:xfrm>
            <a:off x="7124700" y="1981200"/>
            <a:ext cx="2932113" cy="576262"/>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92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600"/>
              <a:buFont typeface="Noto Sans Symbols"/>
              <a:buNone/>
              <a:defRPr sz="2000" b="1" i="0" u="none" strike="noStrike" cap="none">
                <a:solidFill>
                  <a:schemeClr val="lt1"/>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440"/>
              <a:buFont typeface="Noto Sans Symbols"/>
              <a:buNone/>
              <a:defRPr sz="1800" b="1" i="0" u="none" strike="noStrike" cap="none">
                <a:solidFill>
                  <a:schemeClr val="lt1"/>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09" name="Shape 109"/>
          <p:cNvSpPr txBox="1">
            <a:spLocks noGrp="1"/>
          </p:cNvSpPr>
          <p:nvPr>
            <p:ph type="body" idx="6"/>
          </p:nvPr>
        </p:nvSpPr>
        <p:spPr>
          <a:xfrm>
            <a:off x="7124700" y="2667000"/>
            <a:ext cx="2932113" cy="3589338"/>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cxnSp>
        <p:nvCxnSpPr>
          <p:cNvPr id="110" name="Shape 110"/>
          <p:cNvCxnSpPr/>
          <p:nvPr/>
        </p:nvCxnSpPr>
        <p:spPr>
          <a:xfrm>
            <a:off x="3726142" y="2133600"/>
            <a:ext cx="0" cy="39624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111" name="Shape 111"/>
          <p:cNvCxnSpPr/>
          <p:nvPr/>
        </p:nvCxnSpPr>
        <p:spPr>
          <a:xfrm>
            <a:off x="6962227" y="2133600"/>
            <a:ext cx="0" cy="3966882"/>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112" name="Shape 11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3" name="Shape 11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4" name="Shape 1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646111" y="452718"/>
            <a:ext cx="9404723" cy="140053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17" name="Shape 117"/>
          <p:cNvSpPr txBox="1">
            <a:spLocks noGrp="1"/>
          </p:cNvSpPr>
          <p:nvPr>
            <p:ph type="body" idx="1"/>
          </p:nvPr>
        </p:nvSpPr>
        <p:spPr>
          <a:xfrm>
            <a:off x="652463" y="4250949"/>
            <a:ext cx="2940050" cy="576262"/>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92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600"/>
              <a:buFont typeface="Noto Sans Symbols"/>
              <a:buNone/>
              <a:defRPr sz="2000" b="1" i="0" u="none" strike="noStrike" cap="none">
                <a:solidFill>
                  <a:schemeClr val="lt1"/>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440"/>
              <a:buFont typeface="Noto Sans Symbols"/>
              <a:buNone/>
              <a:defRPr sz="1800" b="1" i="0" u="none" strike="noStrike" cap="none">
                <a:solidFill>
                  <a:schemeClr val="lt1"/>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18" name="Shape 118"/>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91425" rIns="91425" bIns="91425" anchor="t" anchorCtr="0"/>
          <a:lstStyle>
            <a:lvl1pPr marR="0" lvl="0" algn="ctr"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9" name="Shape 119"/>
          <p:cNvSpPr txBox="1">
            <a:spLocks noGrp="1"/>
          </p:cNvSpPr>
          <p:nvPr>
            <p:ph type="body" idx="3"/>
          </p:nvPr>
        </p:nvSpPr>
        <p:spPr>
          <a:xfrm>
            <a:off x="652463" y="4827211"/>
            <a:ext cx="2940050" cy="659189"/>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120" name="Shape 120"/>
          <p:cNvSpPr txBox="1">
            <a:spLocks noGrp="1"/>
          </p:cNvSpPr>
          <p:nvPr>
            <p:ph type="body" idx="4"/>
          </p:nvPr>
        </p:nvSpPr>
        <p:spPr>
          <a:xfrm>
            <a:off x="3889375" y="4250949"/>
            <a:ext cx="2930525" cy="576262"/>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92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600"/>
              <a:buFont typeface="Noto Sans Symbols"/>
              <a:buNone/>
              <a:defRPr sz="2000" b="1" i="0" u="none" strike="noStrike" cap="none">
                <a:solidFill>
                  <a:schemeClr val="lt1"/>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440"/>
              <a:buFont typeface="Noto Sans Symbols"/>
              <a:buNone/>
              <a:defRPr sz="1800" b="1" i="0" u="none" strike="noStrike" cap="none">
                <a:solidFill>
                  <a:schemeClr val="lt1"/>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21" name="Shape 121"/>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91425" rIns="91425" bIns="91425" anchor="t" anchorCtr="0"/>
          <a:lstStyle>
            <a:lvl1pPr marR="0" lvl="0" algn="ctr"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2" name="Shape 122"/>
          <p:cNvSpPr txBox="1">
            <a:spLocks noGrp="1"/>
          </p:cNvSpPr>
          <p:nvPr>
            <p:ph type="body" idx="6"/>
          </p:nvPr>
        </p:nvSpPr>
        <p:spPr>
          <a:xfrm>
            <a:off x="3888022" y="4827210"/>
            <a:ext cx="2934406" cy="659189"/>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123" name="Shape 123"/>
          <p:cNvSpPr txBox="1">
            <a:spLocks noGrp="1"/>
          </p:cNvSpPr>
          <p:nvPr>
            <p:ph type="body" idx="7"/>
          </p:nvPr>
        </p:nvSpPr>
        <p:spPr>
          <a:xfrm>
            <a:off x="7124700" y="4250949"/>
            <a:ext cx="2932113" cy="576262"/>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92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600"/>
              <a:buFont typeface="Noto Sans Symbols"/>
              <a:buNone/>
              <a:defRPr sz="2000" b="1" i="0" u="none" strike="noStrike" cap="none">
                <a:solidFill>
                  <a:schemeClr val="lt1"/>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440"/>
              <a:buFont typeface="Noto Sans Symbols"/>
              <a:buNone/>
              <a:defRPr sz="1800" b="1" i="0" u="none" strike="noStrike" cap="none">
                <a:solidFill>
                  <a:schemeClr val="lt1"/>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124" name="Shape 124"/>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91425" rIns="91425" bIns="91425" anchor="t" anchorCtr="0"/>
          <a:lstStyle>
            <a:lvl1pPr marR="0" lvl="0" algn="ctr"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5" name="Shape 125"/>
          <p:cNvSpPr txBox="1">
            <a:spLocks noGrp="1"/>
          </p:cNvSpPr>
          <p:nvPr>
            <p:ph type="body" idx="9"/>
          </p:nvPr>
        </p:nvSpPr>
        <p:spPr>
          <a:xfrm>
            <a:off x="7124575" y="4827208"/>
            <a:ext cx="2935997" cy="659189"/>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cxnSp>
        <p:nvCxnSpPr>
          <p:cNvPr id="126" name="Shape 126"/>
          <p:cNvCxnSpPr/>
          <p:nvPr/>
        </p:nvCxnSpPr>
        <p:spPr>
          <a:xfrm>
            <a:off x="3726142" y="2133600"/>
            <a:ext cx="0" cy="39624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127" name="Shape 127"/>
          <p:cNvCxnSpPr/>
          <p:nvPr/>
        </p:nvCxnSpPr>
        <p:spPr>
          <a:xfrm>
            <a:off x="6962227" y="2133600"/>
            <a:ext cx="0" cy="3966882"/>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128" name="Shape 12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29" name="Shape 12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30" name="Shape 13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646111" y="452718"/>
            <a:ext cx="9404723" cy="140053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3" name="Shape 133"/>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91425" rIns="91425" bIns="91425" anchor="t" anchorCtr="0"/>
          <a:lstStyle>
            <a:lvl1pPr marL="457200" marR="0" lvl="0" indent="-330200" algn="l" rtl="0">
              <a:spcBef>
                <a:spcPts val="1000"/>
              </a:spcBef>
              <a:spcAft>
                <a:spcPts val="0"/>
              </a:spcAft>
              <a:buClr>
                <a:schemeClr val="accent1"/>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34" name="Shape 13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35" name="Shape 13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36" name="Shape 13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rot="5400000">
            <a:off x="6267450" y="2466975"/>
            <a:ext cx="5826125" cy="175260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9" name="Shape 139"/>
          <p:cNvSpPr txBox="1">
            <a:spLocks noGrp="1"/>
          </p:cNvSpPr>
          <p:nvPr>
            <p:ph type="body" idx="1"/>
          </p:nvPr>
        </p:nvSpPr>
        <p:spPr>
          <a:xfrm rot="5400000">
            <a:off x="1679575" y="-139699"/>
            <a:ext cx="5368924" cy="7423149"/>
          </a:xfrm>
          <a:prstGeom prst="rect">
            <a:avLst/>
          </a:prstGeom>
          <a:noFill/>
          <a:ln>
            <a:noFill/>
          </a:ln>
        </p:spPr>
        <p:txBody>
          <a:bodyPr spcFirstLastPara="1" wrap="square" lIns="91425" tIns="91425" rIns="91425" bIns="91425" anchor="t" anchorCtr="0"/>
          <a:lstStyle>
            <a:lvl1pPr marL="457200" marR="0" lvl="0" indent="-330200" algn="l" rtl="0">
              <a:spcBef>
                <a:spcPts val="1000"/>
              </a:spcBef>
              <a:spcAft>
                <a:spcPts val="0"/>
              </a:spcAft>
              <a:buClr>
                <a:schemeClr val="accent1"/>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40" name="Shape 14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41" name="Shape 14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42" name="Shape 14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46111" y="452718"/>
            <a:ext cx="9404723" cy="140053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25" name="Shape 25"/>
          <p:cNvSpPr txBox="1">
            <a:spLocks noGrp="1"/>
          </p:cNvSpPr>
          <p:nvPr>
            <p:ph type="body" idx="1"/>
          </p:nvPr>
        </p:nvSpPr>
        <p:spPr>
          <a:xfrm>
            <a:off x="1103312" y="2052918"/>
            <a:ext cx="8946541" cy="4195481"/>
          </a:xfrm>
          <a:prstGeom prst="rect">
            <a:avLst/>
          </a:prstGeom>
          <a:noFill/>
          <a:ln>
            <a:noFill/>
          </a:ln>
        </p:spPr>
        <p:txBody>
          <a:bodyPr spcFirstLastPara="1" wrap="square" lIns="91425" tIns="91425" rIns="91425" bIns="91425" anchor="t" anchorCtr="0"/>
          <a:lstStyle>
            <a:lvl1pPr marL="457200" marR="0" lvl="0" indent="-330200" algn="l" rtl="0">
              <a:spcBef>
                <a:spcPts val="1000"/>
              </a:spcBef>
              <a:spcAft>
                <a:spcPts val="0"/>
              </a:spcAft>
              <a:buClr>
                <a:schemeClr val="accent1"/>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26" name="Shape 2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7" name="Shape 2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8" name="Shape 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154956" y="2861733"/>
            <a:ext cx="8825657" cy="191564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chemeClr val="lt2"/>
              </a:buClr>
              <a:buSzPts val="4000"/>
              <a:buFont typeface="Century Gothic"/>
              <a:buNone/>
              <a:defRPr sz="40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31" name="Shape 31"/>
          <p:cNvSpPr txBox="1">
            <a:spLocks noGrp="1"/>
          </p:cNvSpPr>
          <p:nvPr>
            <p:ph type="body" idx="1"/>
          </p:nvPr>
        </p:nvSpPr>
        <p:spPr>
          <a:xfrm>
            <a:off x="1154955" y="4777381"/>
            <a:ext cx="8825658" cy="860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600"/>
              <a:buFont typeface="Noto Sans Symbols"/>
              <a:buNone/>
              <a:defRPr sz="20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440"/>
              <a:buFont typeface="Noto Sans Symbols"/>
              <a:buNone/>
              <a:defRPr sz="1800" b="0" i="0" u="none" strike="noStrike" cap="none">
                <a:solidFill>
                  <a:schemeClr val="lt1"/>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32" name="Shape 3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3" name="Shape 3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4" name="Shape 3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646111" y="452718"/>
            <a:ext cx="9404723" cy="140053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37" name="Shape 37"/>
          <p:cNvSpPr txBox="1">
            <a:spLocks noGrp="1"/>
          </p:cNvSpPr>
          <p:nvPr>
            <p:ph type="body" idx="1"/>
          </p:nvPr>
        </p:nvSpPr>
        <p:spPr>
          <a:xfrm>
            <a:off x="1103312" y="2060575"/>
            <a:ext cx="4396339" cy="4195763"/>
          </a:xfrm>
          <a:prstGeom prst="rect">
            <a:avLst/>
          </a:prstGeom>
          <a:noFill/>
          <a:ln>
            <a:noFill/>
          </a:ln>
        </p:spPr>
        <p:txBody>
          <a:bodyPr spcFirstLastPara="1" wrap="square" lIns="91425" tIns="91425" rIns="91425" bIns="91425"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38" name="Shape 38"/>
          <p:cNvSpPr txBox="1">
            <a:spLocks noGrp="1"/>
          </p:cNvSpPr>
          <p:nvPr>
            <p:ph type="body" idx="2"/>
          </p:nvPr>
        </p:nvSpPr>
        <p:spPr>
          <a:xfrm>
            <a:off x="5654493" y="2056092"/>
            <a:ext cx="4396341" cy="4200245"/>
          </a:xfrm>
          <a:prstGeom prst="rect">
            <a:avLst/>
          </a:prstGeom>
          <a:noFill/>
          <a:ln>
            <a:noFill/>
          </a:ln>
        </p:spPr>
        <p:txBody>
          <a:bodyPr spcFirstLastPara="1" wrap="square" lIns="91425" tIns="91425" rIns="91425" bIns="91425"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39" name="Shape 3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40" name="Shape 4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41" name="Shape 4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46111" y="452718"/>
            <a:ext cx="9404723" cy="140053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44" name="Shape 44"/>
          <p:cNvSpPr txBox="1">
            <a:spLocks noGrp="1"/>
          </p:cNvSpPr>
          <p:nvPr>
            <p:ph type="body" idx="1"/>
          </p:nvPr>
        </p:nvSpPr>
        <p:spPr>
          <a:xfrm>
            <a:off x="1103313" y="1905000"/>
            <a:ext cx="4396338" cy="576262"/>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92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600"/>
              <a:buFont typeface="Noto Sans Symbols"/>
              <a:buNone/>
              <a:defRPr sz="2000" b="1" i="0" u="none" strike="noStrike" cap="none">
                <a:solidFill>
                  <a:schemeClr val="lt1"/>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440"/>
              <a:buFont typeface="Noto Sans Symbols"/>
              <a:buNone/>
              <a:defRPr sz="1800" b="1" i="0" u="none" strike="noStrike" cap="none">
                <a:solidFill>
                  <a:schemeClr val="lt1"/>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45" name="Shape 45"/>
          <p:cNvSpPr txBox="1">
            <a:spLocks noGrp="1"/>
          </p:cNvSpPr>
          <p:nvPr>
            <p:ph type="body" idx="2"/>
          </p:nvPr>
        </p:nvSpPr>
        <p:spPr>
          <a:xfrm>
            <a:off x="1103312" y="2514600"/>
            <a:ext cx="4396339" cy="3741738"/>
          </a:xfrm>
          <a:prstGeom prst="rect">
            <a:avLst/>
          </a:prstGeom>
          <a:noFill/>
          <a:ln>
            <a:noFill/>
          </a:ln>
        </p:spPr>
        <p:txBody>
          <a:bodyPr spcFirstLastPara="1" wrap="square" lIns="91425" tIns="91425" rIns="91425" bIns="91425"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46" name="Shape 46"/>
          <p:cNvSpPr txBox="1">
            <a:spLocks noGrp="1"/>
          </p:cNvSpPr>
          <p:nvPr>
            <p:ph type="body" idx="3"/>
          </p:nvPr>
        </p:nvSpPr>
        <p:spPr>
          <a:xfrm>
            <a:off x="5654495" y="1905000"/>
            <a:ext cx="4396339" cy="576262"/>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192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600"/>
              <a:buFont typeface="Noto Sans Symbols"/>
              <a:buNone/>
              <a:defRPr sz="2000" b="1" i="0" u="none" strike="noStrike" cap="none">
                <a:solidFill>
                  <a:schemeClr val="lt1"/>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440"/>
              <a:buFont typeface="Noto Sans Symbols"/>
              <a:buNone/>
              <a:defRPr sz="1800" b="1" i="0" u="none" strike="noStrike" cap="none">
                <a:solidFill>
                  <a:schemeClr val="lt1"/>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280"/>
              <a:buFont typeface="Noto Sans Symbols"/>
              <a:buNone/>
              <a:defRPr sz="1600" b="1" i="0" u="none" strike="noStrike" cap="none">
                <a:solidFill>
                  <a:schemeClr val="lt1"/>
                </a:solidFill>
                <a:latin typeface="Century Gothic"/>
                <a:ea typeface="Century Gothic"/>
                <a:cs typeface="Century Gothic"/>
                <a:sym typeface="Century Gothic"/>
              </a:defRPr>
            </a:lvl9pPr>
          </a:lstStyle>
          <a:p>
            <a:endParaRPr/>
          </a:p>
        </p:txBody>
      </p:sp>
      <p:sp>
        <p:nvSpPr>
          <p:cNvPr id="47" name="Shape 47"/>
          <p:cNvSpPr txBox="1">
            <a:spLocks noGrp="1"/>
          </p:cNvSpPr>
          <p:nvPr>
            <p:ph type="body" idx="4"/>
          </p:nvPr>
        </p:nvSpPr>
        <p:spPr>
          <a:xfrm>
            <a:off x="5654495" y="2514600"/>
            <a:ext cx="4396339" cy="3741738"/>
          </a:xfrm>
          <a:prstGeom prst="rect">
            <a:avLst/>
          </a:prstGeom>
          <a:noFill/>
          <a:ln>
            <a:noFill/>
          </a:ln>
        </p:spPr>
        <p:txBody>
          <a:bodyPr spcFirstLastPara="1" wrap="square" lIns="91425" tIns="91425" rIns="91425" bIns="91425"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48" name="Shape 4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49" name="Shape 4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0" name="Shape 5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646111" y="452718"/>
            <a:ext cx="9404723" cy="140053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53" name="Shape 5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4" name="Shape 5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5" name="Shape 5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Shape 5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8" name="Shape 5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59" name="Shape 5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154954" y="1447800"/>
            <a:ext cx="3401064" cy="144780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chemeClr val="lt2"/>
              </a:buClr>
              <a:buSzPts val="2400"/>
              <a:buFont typeface="Century Gothic"/>
              <a:buNone/>
              <a:defRPr sz="2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62" name="Shape 62"/>
          <p:cNvSpPr txBox="1">
            <a:spLocks noGrp="1"/>
          </p:cNvSpPr>
          <p:nvPr>
            <p:ph type="body" idx="1"/>
          </p:nvPr>
        </p:nvSpPr>
        <p:spPr>
          <a:xfrm>
            <a:off x="4784616" y="1447800"/>
            <a:ext cx="5195997" cy="4572000"/>
          </a:xfrm>
          <a:prstGeom prst="rect">
            <a:avLst/>
          </a:prstGeom>
          <a:noFill/>
          <a:ln>
            <a:noFill/>
          </a:ln>
        </p:spPr>
        <p:txBody>
          <a:bodyPr spcFirstLastPara="1" wrap="square" lIns="91425" tIns="91425" rIns="91425" bIns="91425" anchor="ctr" anchorCtr="0"/>
          <a:lstStyle>
            <a:lvl1pPr marL="457200" marR="0" lvl="0" indent="-330200" algn="l" rtl="0">
              <a:spcBef>
                <a:spcPts val="1000"/>
              </a:spcBef>
              <a:spcAft>
                <a:spcPts val="0"/>
              </a:spcAft>
              <a:buClr>
                <a:schemeClr val="accent1"/>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63" name="Shape 63"/>
          <p:cNvSpPr txBox="1">
            <a:spLocks noGrp="1"/>
          </p:cNvSpPr>
          <p:nvPr>
            <p:ph type="body" idx="2"/>
          </p:nvPr>
        </p:nvSpPr>
        <p:spPr>
          <a:xfrm>
            <a:off x="1154954" y="3129280"/>
            <a:ext cx="3401063" cy="2895599"/>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64" name="Shape 6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65" name="Shape 6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66" name="Shape 6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1153907" y="1854192"/>
            <a:ext cx="5092906" cy="1574808"/>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69" name="Shape 69"/>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91425" rIns="91425" bIns="91425" anchor="t" anchorCtr="0"/>
          <a:lstStyle>
            <a:lvl1pPr marR="0" lvl="0" algn="ctr"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0" name="Shape 70"/>
          <p:cNvSpPr txBox="1">
            <a:spLocks noGrp="1"/>
          </p:cNvSpPr>
          <p:nvPr>
            <p:ph type="body" idx="1"/>
          </p:nvPr>
        </p:nvSpPr>
        <p:spPr>
          <a:xfrm>
            <a:off x="1154954" y="3657600"/>
            <a:ext cx="5084979" cy="13716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120"/>
              <a:buFont typeface="Noto Sans Symbols"/>
              <a:buNone/>
              <a:defRPr sz="1400" b="0" i="0" u="none" strike="noStrike" cap="none">
                <a:solidFill>
                  <a:schemeClr val="l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chemeClr val="lt1"/>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chemeClr val="lt1"/>
                </a:solidFill>
                <a:latin typeface="Century Gothic"/>
                <a:ea typeface="Century Gothic"/>
                <a:cs typeface="Century Gothic"/>
                <a:sym typeface="Century Gothic"/>
              </a:defRPr>
            </a:lvl9pPr>
          </a:lstStyle>
          <a:p>
            <a:endParaRPr/>
          </a:p>
        </p:txBody>
      </p:sp>
      <p:sp>
        <p:nvSpPr>
          <p:cNvPr id="71" name="Shape 7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72" name="Shape 7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73" name="Shape 7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Shape 6"/>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7" name="Shape 7"/>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8" name="Shape 8"/>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9" name="Shape 9"/>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0" name="Shape 10"/>
          <p:cNvPicPr preferRelativeResize="0"/>
          <p:nvPr/>
        </p:nvPicPr>
        <p:blipFill rotWithShape="1">
          <a:blip r:embed="rId23">
            <a:alphaModFix/>
          </a:blip>
          <a:srcRect b="23320"/>
          <a:stretch/>
        </p:blipFill>
        <p:spPr>
          <a:xfrm>
            <a:off x="8609012" y="6096000"/>
            <a:ext cx="993734" cy="762000"/>
          </a:xfrm>
          <a:prstGeom prst="rect">
            <a:avLst/>
          </a:prstGeom>
          <a:noFill/>
          <a:ln>
            <a:noFill/>
          </a:ln>
        </p:spPr>
      </p:pic>
      <p:sp>
        <p:nvSpPr>
          <p:cNvPr id="11" name="Shape 1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txBox="1">
            <a:spLocks noGrp="1"/>
          </p:cNvSpPr>
          <p:nvPr>
            <p:ph type="title"/>
          </p:nvPr>
        </p:nvSpPr>
        <p:spPr>
          <a:xfrm>
            <a:off x="646111" y="452718"/>
            <a:ext cx="9404723" cy="140053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 name="Shape 13"/>
          <p:cNvSpPr txBox="1">
            <a:spLocks noGrp="1"/>
          </p:cNvSpPr>
          <p:nvPr>
            <p:ph type="body" idx="1"/>
          </p:nvPr>
        </p:nvSpPr>
        <p:spPr>
          <a:xfrm>
            <a:off x="1103312" y="2052918"/>
            <a:ext cx="8946541" cy="4195481"/>
          </a:xfrm>
          <a:prstGeom prst="rect">
            <a:avLst/>
          </a:prstGeom>
          <a:noFill/>
          <a:ln>
            <a:noFill/>
          </a:ln>
        </p:spPr>
        <p:txBody>
          <a:bodyPr spcFirstLastPara="1" wrap="square" lIns="91425" tIns="91425" rIns="91425" bIns="91425" anchor="t" anchorCtr="0"/>
          <a:lstStyle>
            <a:lvl1pPr marL="457200" marR="0" lvl="0" indent="-330200" algn="l" rtl="0">
              <a:spcBef>
                <a:spcPts val="1000"/>
              </a:spcBef>
              <a:spcAft>
                <a:spcPts val="0"/>
              </a:spcAft>
              <a:buClr>
                <a:schemeClr val="accent1"/>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4" name="Shape 1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Shape 1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Shape 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slide" Target="slide2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ctrTitle"/>
          </p:nvPr>
        </p:nvSpPr>
        <p:spPr>
          <a:xfrm>
            <a:off x="-189750" y="-220400"/>
            <a:ext cx="10953900" cy="15501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accent1"/>
              </a:buClr>
              <a:buSzPts val="5400"/>
              <a:buFont typeface="Arial"/>
              <a:buNone/>
            </a:pPr>
            <a:r>
              <a:rPr lang="en-US" sz="3600" b="1">
                <a:solidFill>
                  <a:schemeClr val="accent1"/>
                </a:solidFill>
                <a:latin typeface="Arial"/>
                <a:ea typeface="Arial"/>
                <a:cs typeface="Arial"/>
                <a:sym typeface="Arial"/>
              </a:rPr>
              <a:t>Crypto-currency market analysis</a:t>
            </a:r>
            <a:endParaRPr sz="3600" b="1">
              <a:solidFill>
                <a:schemeClr val="accent1"/>
              </a:solidFill>
              <a:latin typeface="Arial"/>
              <a:ea typeface="Arial"/>
              <a:cs typeface="Arial"/>
              <a:sym typeface="Arial"/>
            </a:endParaRPr>
          </a:p>
          <a:p>
            <a:pPr marL="0" marR="0" lvl="0" indent="0" algn="ctr" rtl="0">
              <a:spcBef>
                <a:spcPts val="0"/>
              </a:spcBef>
              <a:spcAft>
                <a:spcPts val="0"/>
              </a:spcAft>
              <a:buClr>
                <a:schemeClr val="accent1"/>
              </a:buClr>
              <a:buSzPts val="5400"/>
              <a:buFont typeface="Arial"/>
              <a:buNone/>
            </a:pPr>
            <a:r>
              <a:rPr lang="en-US" sz="3600" b="1">
                <a:solidFill>
                  <a:schemeClr val="accent1"/>
                </a:solidFill>
                <a:latin typeface="Arial"/>
                <a:ea typeface="Arial"/>
                <a:cs typeface="Arial"/>
                <a:sym typeface="Arial"/>
              </a:rPr>
              <a:t>using social media data</a:t>
            </a:r>
            <a:endParaRPr sz="3600"/>
          </a:p>
        </p:txBody>
      </p:sp>
      <p:sp>
        <p:nvSpPr>
          <p:cNvPr id="148" name="Shape 148"/>
          <p:cNvSpPr txBox="1">
            <a:spLocks noGrp="1"/>
          </p:cNvSpPr>
          <p:nvPr>
            <p:ph type="subTitle" idx="1"/>
          </p:nvPr>
        </p:nvSpPr>
        <p:spPr>
          <a:xfrm>
            <a:off x="8297475" y="4538875"/>
            <a:ext cx="3571800" cy="204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1600"/>
              <a:buFont typeface="Noto Sans Symbols"/>
              <a:buNone/>
            </a:pPr>
            <a:endParaRPr>
              <a:solidFill>
                <a:srgbClr val="FFFF00"/>
              </a:solidFill>
            </a:endParaRPr>
          </a:p>
          <a:p>
            <a:pPr marL="0" marR="0" lvl="0" indent="0" algn="ctr" rtl="0">
              <a:spcBef>
                <a:spcPts val="0"/>
              </a:spcBef>
              <a:spcAft>
                <a:spcPts val="0"/>
              </a:spcAft>
              <a:buClr>
                <a:schemeClr val="accent1"/>
              </a:buClr>
              <a:buSzPts val="1600"/>
              <a:buFont typeface="Noto Sans Symbols"/>
              <a:buNone/>
            </a:pPr>
            <a:r>
              <a:rPr lang="en-US" sz="2000" b="0" i="0" u="none" strike="noStrike" cap="none">
                <a:solidFill>
                  <a:srgbClr val="FFFF00"/>
                </a:solidFill>
                <a:latin typeface="Century Gothic"/>
                <a:ea typeface="Century Gothic"/>
                <a:cs typeface="Century Gothic"/>
                <a:sym typeface="Century Gothic"/>
              </a:rPr>
              <a:t>PRESENTED BY</a:t>
            </a:r>
            <a:r>
              <a:rPr lang="en-US" sz="2000" b="1" i="0" u="none" strike="noStrike" cap="none">
                <a:solidFill>
                  <a:srgbClr val="FFFF00"/>
                </a:solidFill>
                <a:latin typeface="EB Garamond"/>
                <a:ea typeface="EB Garamond"/>
                <a:cs typeface="EB Garamond"/>
                <a:sym typeface="EB Garamond"/>
              </a:rPr>
              <a:t>:             </a:t>
            </a:r>
            <a:endParaRPr sz="2000" b="1" i="0" u="none" strike="noStrike" cap="none">
              <a:solidFill>
                <a:srgbClr val="FFFF00"/>
              </a:solidFill>
              <a:latin typeface="EB Garamond"/>
              <a:ea typeface="EB Garamond"/>
              <a:cs typeface="EB Garamond"/>
              <a:sym typeface="EB Garamond"/>
            </a:endParaRPr>
          </a:p>
          <a:p>
            <a:pPr marL="0" marR="0" lvl="0" indent="0" algn="r" rtl="0">
              <a:spcBef>
                <a:spcPts val="0"/>
              </a:spcBef>
              <a:spcAft>
                <a:spcPts val="0"/>
              </a:spcAft>
              <a:buClr>
                <a:schemeClr val="accent1"/>
              </a:buClr>
              <a:buSzPts val="1600"/>
              <a:buFont typeface="Noto Sans Symbols"/>
              <a:buNone/>
            </a:pPr>
            <a:r>
              <a:rPr lang="en-US">
                <a:solidFill>
                  <a:srgbClr val="FFFF00"/>
                </a:solidFill>
              </a:rPr>
              <a:t>   </a:t>
            </a:r>
            <a:endParaRPr>
              <a:solidFill>
                <a:srgbClr val="FFFF00"/>
              </a:solidFill>
            </a:endParaRPr>
          </a:p>
          <a:p>
            <a:pPr marL="0" marR="0" lvl="0" indent="0" algn="l" rtl="0">
              <a:spcBef>
                <a:spcPts val="0"/>
              </a:spcBef>
              <a:spcAft>
                <a:spcPts val="0"/>
              </a:spcAft>
              <a:buClr>
                <a:schemeClr val="accent1"/>
              </a:buClr>
              <a:buSzPts val="1600"/>
              <a:buFont typeface="Noto Sans Symbols"/>
              <a:buNone/>
            </a:pPr>
            <a:r>
              <a:rPr lang="en-US">
                <a:solidFill>
                  <a:srgbClr val="FFFF00"/>
                </a:solidFill>
              </a:rPr>
              <a:t>  		Group 3</a:t>
            </a:r>
            <a:endParaRPr>
              <a:solidFill>
                <a:srgbClr val="FFFF00"/>
              </a:solidFill>
            </a:endParaRPr>
          </a:p>
          <a:p>
            <a:pPr marL="0" marR="0" lvl="0" indent="0" algn="l" rtl="0">
              <a:spcBef>
                <a:spcPts val="0"/>
              </a:spcBef>
              <a:spcAft>
                <a:spcPts val="0"/>
              </a:spcAft>
              <a:buClr>
                <a:schemeClr val="accent1"/>
              </a:buClr>
              <a:buSzPts val="1600"/>
              <a:buFont typeface="Noto Sans Symbols"/>
              <a:buNone/>
            </a:pPr>
            <a:endParaRPr>
              <a:solidFill>
                <a:srgbClr val="FFFF00"/>
              </a:solidFill>
            </a:endParaRPr>
          </a:p>
          <a:p>
            <a:pPr marL="0" marR="0" lvl="0" indent="0" algn="ctr" rtl="0">
              <a:spcBef>
                <a:spcPts val="0"/>
              </a:spcBef>
              <a:spcAft>
                <a:spcPts val="0"/>
              </a:spcAft>
              <a:buNone/>
            </a:pPr>
            <a:r>
              <a:rPr lang="en-US">
                <a:solidFill>
                  <a:srgbClr val="FFFF00"/>
                </a:solidFill>
              </a:rPr>
              <a:t>- Karan - Yasin - Azhar  </a:t>
            </a:r>
            <a:endParaRPr sz="2000" b="0" i="0" u="none" strike="noStrike" cap="none">
              <a:solidFill>
                <a:srgbClr val="FFFF00"/>
              </a:solidFill>
              <a:latin typeface="Century Gothic"/>
              <a:ea typeface="Century Gothic"/>
              <a:cs typeface="Century Gothic"/>
              <a:sym typeface="Century Gothic"/>
            </a:endParaRPr>
          </a:p>
        </p:txBody>
      </p:sp>
      <p:pic>
        <p:nvPicPr>
          <p:cNvPr id="149" name="Shape 149"/>
          <p:cNvPicPr preferRelativeResize="0"/>
          <p:nvPr/>
        </p:nvPicPr>
        <p:blipFill>
          <a:blip r:embed="rId3">
            <a:alphaModFix/>
          </a:blip>
          <a:stretch>
            <a:fillRect/>
          </a:stretch>
        </p:blipFill>
        <p:spPr>
          <a:xfrm>
            <a:off x="1676875" y="1329708"/>
            <a:ext cx="6904110" cy="46050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ctrTitle"/>
          </p:nvPr>
        </p:nvSpPr>
        <p:spPr>
          <a:xfrm>
            <a:off x="1056600" y="-329850"/>
            <a:ext cx="10078800" cy="12498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accent1"/>
              </a:buClr>
              <a:buSzPts val="5400"/>
              <a:buFont typeface="Arial"/>
              <a:buNone/>
            </a:pPr>
            <a:r>
              <a:rPr lang="en-US" sz="5400" b="1">
                <a:solidFill>
                  <a:srgbClr val="FFFF00"/>
                </a:solidFill>
                <a:latin typeface="Arial"/>
                <a:ea typeface="Arial"/>
                <a:cs typeface="Arial"/>
                <a:sym typeface="Arial"/>
              </a:rPr>
              <a:t>Data Manipulation </a:t>
            </a:r>
            <a:endParaRPr sz="5400" b="1" i="0" u="none" strike="noStrike" cap="none">
              <a:solidFill>
                <a:srgbClr val="FFFF00"/>
              </a:solidFill>
              <a:latin typeface="Arial"/>
              <a:ea typeface="Arial"/>
              <a:cs typeface="Arial"/>
              <a:sym typeface="Arial"/>
            </a:endParaRPr>
          </a:p>
        </p:txBody>
      </p:sp>
      <p:sp>
        <p:nvSpPr>
          <p:cNvPr id="233" name="Shape 233"/>
          <p:cNvSpPr txBox="1">
            <a:spLocks noGrp="1"/>
          </p:cNvSpPr>
          <p:nvPr>
            <p:ph type="subTitle" idx="1"/>
          </p:nvPr>
        </p:nvSpPr>
        <p:spPr>
          <a:xfrm>
            <a:off x="120800" y="775200"/>
            <a:ext cx="11736900" cy="5307600"/>
          </a:xfrm>
          <a:prstGeom prst="rect">
            <a:avLst/>
          </a:prstGeom>
          <a:noFill/>
          <a:ln>
            <a:noFill/>
          </a:ln>
        </p:spPr>
        <p:txBody>
          <a:bodyPr spcFirstLastPara="1" wrap="square" lIns="91425" tIns="45700" rIns="91425" bIns="45700" anchor="t" anchorCtr="0">
            <a:noAutofit/>
          </a:bodyPr>
          <a:lstStyle/>
          <a:p>
            <a:pPr marL="457200" lvl="0" indent="-381000" algn="just" rtl="0">
              <a:lnSpc>
                <a:spcPct val="150000"/>
              </a:lnSpc>
              <a:spcBef>
                <a:spcPts val="0"/>
              </a:spcBef>
              <a:spcAft>
                <a:spcPts val="0"/>
              </a:spcAft>
              <a:buSzPts val="2400"/>
              <a:buFont typeface="Arial"/>
              <a:buChar char="●"/>
            </a:pPr>
            <a:r>
              <a:rPr lang="en-US" sz="2400">
                <a:latin typeface="Arial"/>
                <a:ea typeface="Arial"/>
                <a:cs typeface="Arial"/>
                <a:sym typeface="Arial"/>
              </a:rPr>
              <a:t>Tweets: </a:t>
            </a:r>
            <a:endParaRPr sz="2400">
              <a:latin typeface="Arial"/>
              <a:ea typeface="Arial"/>
              <a:cs typeface="Arial"/>
              <a:sym typeface="Arial"/>
            </a:endParaRPr>
          </a:p>
          <a:p>
            <a:pPr marL="914400" lvl="1" indent="-368300" algn="just" rtl="0">
              <a:lnSpc>
                <a:spcPct val="150000"/>
              </a:lnSpc>
              <a:spcBef>
                <a:spcPts val="0"/>
              </a:spcBef>
              <a:spcAft>
                <a:spcPts val="0"/>
              </a:spcAft>
              <a:buSzPts val="2200"/>
              <a:buFont typeface="Arial"/>
              <a:buChar char="○"/>
            </a:pPr>
            <a:r>
              <a:rPr lang="en-US" sz="2200">
                <a:latin typeface="Arial"/>
                <a:ea typeface="Arial"/>
                <a:cs typeface="Arial"/>
                <a:sym typeface="Arial"/>
              </a:rPr>
              <a:t>A single tweet consists more than 150 variables.</a:t>
            </a:r>
            <a:endParaRPr sz="2200">
              <a:latin typeface="Arial"/>
              <a:ea typeface="Arial"/>
              <a:cs typeface="Arial"/>
              <a:sym typeface="Arial"/>
            </a:endParaRPr>
          </a:p>
          <a:p>
            <a:pPr marL="914400" lvl="1" indent="-368300" algn="just" rtl="0">
              <a:lnSpc>
                <a:spcPct val="150000"/>
              </a:lnSpc>
              <a:spcBef>
                <a:spcPts val="0"/>
              </a:spcBef>
              <a:spcAft>
                <a:spcPts val="0"/>
              </a:spcAft>
              <a:buSzPts val="2200"/>
              <a:buFont typeface="Arial"/>
              <a:buChar char="○"/>
            </a:pPr>
            <a:r>
              <a:rPr lang="en-US" sz="2200">
                <a:latin typeface="Arial"/>
                <a:ea typeface="Arial"/>
                <a:cs typeface="Arial"/>
                <a:sym typeface="Arial"/>
              </a:rPr>
              <a:t>Expanded and extracted the useful information from each tweet as variable.</a:t>
            </a:r>
            <a:endParaRPr sz="2200">
              <a:latin typeface="Arial"/>
              <a:ea typeface="Arial"/>
              <a:cs typeface="Arial"/>
              <a:sym typeface="Arial"/>
            </a:endParaRPr>
          </a:p>
          <a:p>
            <a:pPr marL="914400" lvl="1" indent="-368300" algn="just" rtl="0">
              <a:lnSpc>
                <a:spcPct val="150000"/>
              </a:lnSpc>
              <a:spcBef>
                <a:spcPts val="0"/>
              </a:spcBef>
              <a:spcAft>
                <a:spcPts val="0"/>
              </a:spcAft>
              <a:buSzPts val="2200"/>
              <a:buFont typeface="Arial"/>
              <a:buChar char="○"/>
            </a:pPr>
            <a:r>
              <a:rPr lang="en-US" sz="2200">
                <a:latin typeface="Arial"/>
                <a:ea typeface="Arial"/>
                <a:cs typeface="Arial"/>
                <a:sym typeface="Arial"/>
              </a:rPr>
              <a:t>Filtered the tweets using a time range (2018-02-26 02:55:00 - 2018-03-03 08:43:41) to aligned with price data and Grouped the tweets by 2min.</a:t>
            </a:r>
            <a:endParaRPr sz="2200">
              <a:latin typeface="Arial"/>
              <a:ea typeface="Arial"/>
              <a:cs typeface="Arial"/>
              <a:sym typeface="Arial"/>
            </a:endParaRPr>
          </a:p>
          <a:p>
            <a:pPr marL="914400" lvl="1" indent="-368300" algn="just" rtl="0">
              <a:lnSpc>
                <a:spcPct val="150000"/>
              </a:lnSpc>
              <a:spcBef>
                <a:spcPts val="0"/>
              </a:spcBef>
              <a:spcAft>
                <a:spcPts val="0"/>
              </a:spcAft>
              <a:buSzPts val="2200"/>
              <a:buFont typeface="Arial"/>
              <a:buChar char="○"/>
            </a:pPr>
            <a:r>
              <a:rPr lang="en-US" sz="2200">
                <a:latin typeface="Arial"/>
                <a:ea typeface="Arial"/>
                <a:cs typeface="Arial"/>
                <a:sym typeface="Arial"/>
              </a:rPr>
              <a:t>Extracted number of tweets, retweets, sentiments of the tweets, number of users and verified users, average age of twitter user id, etc for each 2min groups.</a:t>
            </a:r>
            <a:endParaRPr sz="2200">
              <a:latin typeface="Arial"/>
              <a:ea typeface="Arial"/>
              <a:cs typeface="Arial"/>
              <a:sym typeface="Arial"/>
            </a:endParaRPr>
          </a:p>
          <a:p>
            <a:pPr marL="457200" lvl="0" indent="-381000" algn="just" rtl="0">
              <a:lnSpc>
                <a:spcPct val="150000"/>
              </a:lnSpc>
              <a:spcBef>
                <a:spcPts val="0"/>
              </a:spcBef>
              <a:spcAft>
                <a:spcPts val="0"/>
              </a:spcAft>
              <a:buSzPts val="2400"/>
              <a:buFont typeface="Arial"/>
              <a:buChar char="●"/>
            </a:pPr>
            <a:r>
              <a:rPr lang="en-US" sz="2400">
                <a:latin typeface="Arial"/>
                <a:ea typeface="Arial"/>
                <a:cs typeface="Arial"/>
                <a:sym typeface="Arial"/>
              </a:rPr>
              <a:t>Bitcoin Price:</a:t>
            </a:r>
            <a:endParaRPr sz="2400">
              <a:latin typeface="Arial"/>
              <a:ea typeface="Arial"/>
              <a:cs typeface="Arial"/>
              <a:sym typeface="Arial"/>
            </a:endParaRPr>
          </a:p>
          <a:p>
            <a:pPr marL="914400" lvl="1" indent="-368300" algn="just" rtl="0">
              <a:lnSpc>
                <a:spcPct val="150000"/>
              </a:lnSpc>
              <a:spcBef>
                <a:spcPts val="0"/>
              </a:spcBef>
              <a:spcAft>
                <a:spcPts val="0"/>
              </a:spcAft>
              <a:buSzPts val="2200"/>
              <a:buFont typeface="Arial"/>
              <a:buChar char="○"/>
            </a:pPr>
            <a:r>
              <a:rPr lang="en-US" sz="2200">
                <a:latin typeface="Arial"/>
                <a:ea typeface="Arial"/>
                <a:cs typeface="Arial"/>
                <a:sym typeface="Arial"/>
              </a:rPr>
              <a:t>Filtered data using the same time range of tweets filter.</a:t>
            </a:r>
            <a:endParaRPr sz="2200">
              <a:latin typeface="Arial"/>
              <a:ea typeface="Arial"/>
              <a:cs typeface="Arial"/>
              <a:sym typeface="Arial"/>
            </a:endParaRPr>
          </a:p>
          <a:p>
            <a:pPr marL="914400" lvl="1" indent="-368300" algn="just" rtl="0">
              <a:lnSpc>
                <a:spcPct val="150000"/>
              </a:lnSpc>
              <a:spcBef>
                <a:spcPts val="0"/>
              </a:spcBef>
              <a:spcAft>
                <a:spcPts val="0"/>
              </a:spcAft>
              <a:buSzPts val="2200"/>
              <a:buFont typeface="Arial"/>
              <a:buChar char="○"/>
            </a:pPr>
            <a:r>
              <a:rPr lang="en-US" sz="2200">
                <a:latin typeface="Arial"/>
                <a:ea typeface="Arial"/>
                <a:cs typeface="Arial"/>
                <a:sym typeface="Arial"/>
              </a:rPr>
              <a:t>Grouped data by 2min.</a:t>
            </a:r>
            <a:endParaRPr sz="22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ctrTitle"/>
          </p:nvPr>
        </p:nvSpPr>
        <p:spPr>
          <a:xfrm>
            <a:off x="1056600" y="-329850"/>
            <a:ext cx="10078800" cy="12498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accent1"/>
              </a:buClr>
              <a:buSzPts val="5400"/>
              <a:buFont typeface="Arial"/>
              <a:buNone/>
            </a:pPr>
            <a:r>
              <a:rPr lang="en-US" sz="4800" b="1">
                <a:solidFill>
                  <a:srgbClr val="FFFF00"/>
                </a:solidFill>
                <a:latin typeface="Arial"/>
                <a:ea typeface="Arial"/>
                <a:cs typeface="Arial"/>
                <a:sym typeface="Arial"/>
              </a:rPr>
              <a:t>Master Data File Creation</a:t>
            </a:r>
            <a:endParaRPr sz="4800" b="1" i="0" u="none" strike="noStrike" cap="none">
              <a:solidFill>
                <a:srgbClr val="FFFF00"/>
              </a:solidFill>
              <a:latin typeface="Arial"/>
              <a:ea typeface="Arial"/>
              <a:cs typeface="Arial"/>
              <a:sym typeface="Arial"/>
            </a:endParaRPr>
          </a:p>
        </p:txBody>
      </p:sp>
      <p:grpSp>
        <p:nvGrpSpPr>
          <p:cNvPr id="239" name="Shape 239"/>
          <p:cNvGrpSpPr/>
          <p:nvPr/>
        </p:nvGrpSpPr>
        <p:grpSpPr>
          <a:xfrm>
            <a:off x="2113625" y="1175424"/>
            <a:ext cx="3767400" cy="2198813"/>
            <a:chOff x="812075" y="1578175"/>
            <a:chExt cx="3767400" cy="2496949"/>
          </a:xfrm>
        </p:grpSpPr>
        <p:sp>
          <p:nvSpPr>
            <p:cNvPr id="240" name="Shape 240"/>
            <p:cNvSpPr/>
            <p:nvPr/>
          </p:nvSpPr>
          <p:spPr>
            <a:xfrm>
              <a:off x="812075" y="1578175"/>
              <a:ext cx="3767400" cy="2496900"/>
            </a:xfrm>
            <a:prstGeom prst="rect">
              <a:avLst/>
            </a:pr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nvGrpSpPr>
            <p:cNvPr id="241" name="Shape 241"/>
            <p:cNvGrpSpPr/>
            <p:nvPr/>
          </p:nvGrpSpPr>
          <p:grpSpPr>
            <a:xfrm>
              <a:off x="1060475" y="1672445"/>
              <a:ext cx="3379028" cy="2402679"/>
              <a:chOff x="1060475" y="1672445"/>
              <a:chExt cx="3379028" cy="2402679"/>
            </a:xfrm>
          </p:grpSpPr>
          <p:sp>
            <p:nvSpPr>
              <p:cNvPr id="242" name="Shape 242"/>
              <p:cNvSpPr/>
              <p:nvPr/>
            </p:nvSpPr>
            <p:spPr>
              <a:xfrm>
                <a:off x="1060475" y="2410424"/>
                <a:ext cx="3270600" cy="1664700"/>
              </a:xfrm>
              <a:prstGeom prst="rect">
                <a:avLst/>
              </a:prstGeom>
              <a:noFill/>
              <a:ln>
                <a:noFill/>
              </a:ln>
            </p:spPr>
            <p:txBody>
              <a:bodyPr spcFirstLastPara="1" wrap="square" lIns="121900" tIns="121900" rIns="121900" bIns="121900" anchor="t" anchorCtr="0">
                <a:noAutofit/>
              </a:bodyPr>
              <a:lstStyle/>
              <a:p>
                <a:pPr marL="457200" lvl="0" indent="-330200" rtl="0">
                  <a:lnSpc>
                    <a:spcPct val="115000"/>
                  </a:lnSpc>
                  <a:spcBef>
                    <a:spcPts val="0"/>
                  </a:spcBef>
                  <a:spcAft>
                    <a:spcPts val="0"/>
                  </a:spcAft>
                  <a:buClr>
                    <a:srgbClr val="1D7E74"/>
                  </a:buClr>
                  <a:buSzPts val="1600"/>
                  <a:buChar char="➔"/>
                </a:pPr>
                <a:r>
                  <a:rPr lang="en-US" sz="1600">
                    <a:solidFill>
                      <a:srgbClr val="1D7E74"/>
                    </a:solidFill>
                  </a:rPr>
                  <a:t>2.1m tweets group together.</a:t>
                </a:r>
                <a:endParaRPr sz="1600">
                  <a:solidFill>
                    <a:srgbClr val="1D7E74"/>
                  </a:solidFill>
                </a:endParaRPr>
              </a:p>
              <a:p>
                <a:pPr marL="457200" lvl="0" indent="-330200" rtl="0">
                  <a:lnSpc>
                    <a:spcPct val="115000"/>
                  </a:lnSpc>
                  <a:spcBef>
                    <a:spcPts val="0"/>
                  </a:spcBef>
                  <a:spcAft>
                    <a:spcPts val="0"/>
                  </a:spcAft>
                  <a:buClr>
                    <a:srgbClr val="1D7E74"/>
                  </a:buClr>
                  <a:buSzPts val="1600"/>
                  <a:buChar char="➔"/>
                </a:pPr>
                <a:r>
                  <a:rPr lang="en-US" sz="1600">
                    <a:solidFill>
                      <a:srgbClr val="1D7E74"/>
                    </a:solidFill>
                  </a:rPr>
                  <a:t>9 feature variables.</a:t>
                </a:r>
                <a:endParaRPr sz="1600">
                  <a:solidFill>
                    <a:srgbClr val="1D7E74"/>
                  </a:solidFill>
                </a:endParaRPr>
              </a:p>
              <a:p>
                <a:pPr marL="457200" lvl="0" indent="-330200" rtl="0">
                  <a:lnSpc>
                    <a:spcPct val="115000"/>
                  </a:lnSpc>
                  <a:spcBef>
                    <a:spcPts val="0"/>
                  </a:spcBef>
                  <a:spcAft>
                    <a:spcPts val="0"/>
                  </a:spcAft>
                  <a:buClr>
                    <a:srgbClr val="1D7E74"/>
                  </a:buClr>
                  <a:buSzPts val="1600"/>
                  <a:buChar char="➔"/>
                </a:pPr>
                <a:r>
                  <a:rPr lang="en-US" sz="1600">
                    <a:solidFill>
                      <a:srgbClr val="1D7E74"/>
                    </a:solidFill>
                  </a:rPr>
                  <a:t>2989 observations after grouping by 2min.</a:t>
                </a:r>
                <a:endParaRPr sz="1600">
                  <a:solidFill>
                    <a:srgbClr val="1D7E74"/>
                  </a:solidFill>
                </a:endParaRPr>
              </a:p>
            </p:txBody>
          </p:sp>
          <p:grpSp>
            <p:nvGrpSpPr>
              <p:cNvPr id="243" name="Shape 243"/>
              <p:cNvGrpSpPr/>
              <p:nvPr/>
            </p:nvGrpSpPr>
            <p:grpSpPr>
              <a:xfrm>
                <a:off x="1168903" y="1672445"/>
                <a:ext cx="3270600" cy="819300"/>
                <a:chOff x="6396603" y="2015345"/>
                <a:chExt cx="3270600" cy="819300"/>
              </a:xfrm>
            </p:grpSpPr>
            <p:sp>
              <p:nvSpPr>
                <p:cNvPr id="244" name="Shape 244"/>
                <p:cNvSpPr/>
                <p:nvPr/>
              </p:nvSpPr>
              <p:spPr>
                <a:xfrm>
                  <a:off x="6396603" y="2015345"/>
                  <a:ext cx="3270600" cy="819300"/>
                </a:xfrm>
                <a:prstGeom prst="rect">
                  <a:avLst/>
                </a:prstGeom>
                <a:noFill/>
                <a:ln>
                  <a:noFill/>
                </a:ln>
              </p:spPr>
              <p:txBody>
                <a:bodyPr spcFirstLastPara="1" wrap="square" lIns="121900" tIns="121900" rIns="121900" bIns="121900" anchor="t" anchorCtr="0">
                  <a:noAutofit/>
                </a:bodyPr>
                <a:lstStyle/>
                <a:p>
                  <a:pPr marL="457200" lvl="0" indent="457200" rtl="0">
                    <a:spcBef>
                      <a:spcPts val="0"/>
                    </a:spcBef>
                    <a:spcAft>
                      <a:spcPts val="0"/>
                    </a:spcAft>
                    <a:buNone/>
                  </a:pPr>
                  <a:r>
                    <a:rPr lang="en-US" sz="3600" b="1">
                      <a:solidFill>
                        <a:srgbClr val="45ABDC"/>
                      </a:solidFill>
                      <a:latin typeface="Roboto"/>
                      <a:ea typeface="Roboto"/>
                      <a:cs typeface="Roboto"/>
                      <a:sym typeface="Roboto"/>
                    </a:rPr>
                    <a:t>Twitter</a:t>
                  </a:r>
                  <a:endParaRPr sz="3600">
                    <a:solidFill>
                      <a:srgbClr val="45ABDC"/>
                    </a:solidFill>
                    <a:latin typeface="Roboto Thin"/>
                    <a:ea typeface="Roboto Thin"/>
                    <a:cs typeface="Roboto Thin"/>
                    <a:sym typeface="Roboto Thin"/>
                  </a:endParaRPr>
                </a:p>
              </p:txBody>
            </p:sp>
            <p:pic>
              <p:nvPicPr>
                <p:cNvPr id="245" name="Shape 245"/>
                <p:cNvPicPr preferRelativeResize="0"/>
                <p:nvPr/>
              </p:nvPicPr>
              <p:blipFill>
                <a:blip r:embed="rId3">
                  <a:alphaModFix/>
                </a:blip>
                <a:stretch>
                  <a:fillRect/>
                </a:stretch>
              </p:blipFill>
              <p:spPr>
                <a:xfrm>
                  <a:off x="6674575" y="2167325"/>
                  <a:ext cx="658100" cy="493575"/>
                </a:xfrm>
                <a:prstGeom prst="rect">
                  <a:avLst/>
                </a:prstGeom>
                <a:noFill/>
                <a:ln>
                  <a:noFill/>
                </a:ln>
              </p:spPr>
            </p:pic>
          </p:grpSp>
        </p:grpSp>
      </p:grpSp>
      <p:grpSp>
        <p:nvGrpSpPr>
          <p:cNvPr id="246" name="Shape 246"/>
          <p:cNvGrpSpPr/>
          <p:nvPr/>
        </p:nvGrpSpPr>
        <p:grpSpPr>
          <a:xfrm>
            <a:off x="5935225" y="1182446"/>
            <a:ext cx="3767400" cy="2184755"/>
            <a:chOff x="6965325" y="1434800"/>
            <a:chExt cx="3767400" cy="2197500"/>
          </a:xfrm>
        </p:grpSpPr>
        <p:sp>
          <p:nvSpPr>
            <p:cNvPr id="247" name="Shape 247"/>
            <p:cNvSpPr/>
            <p:nvPr/>
          </p:nvSpPr>
          <p:spPr>
            <a:xfrm>
              <a:off x="6965325" y="1434800"/>
              <a:ext cx="3767400" cy="2197500"/>
            </a:xfrm>
            <a:prstGeom prst="rect">
              <a:avLst/>
            </a:pr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pic>
          <p:nvPicPr>
            <p:cNvPr id="248" name="Shape 248"/>
            <p:cNvPicPr preferRelativeResize="0"/>
            <p:nvPr/>
          </p:nvPicPr>
          <p:blipFill>
            <a:blip r:embed="rId4">
              <a:alphaModFix/>
            </a:blip>
            <a:stretch>
              <a:fillRect/>
            </a:stretch>
          </p:blipFill>
          <p:spPr>
            <a:xfrm>
              <a:off x="7235025" y="1704775"/>
              <a:ext cx="535575" cy="535575"/>
            </a:xfrm>
            <a:prstGeom prst="rect">
              <a:avLst/>
            </a:prstGeom>
            <a:noFill/>
            <a:ln>
              <a:noFill/>
            </a:ln>
          </p:spPr>
        </p:pic>
        <p:sp>
          <p:nvSpPr>
            <p:cNvPr id="249" name="Shape 249"/>
            <p:cNvSpPr/>
            <p:nvPr/>
          </p:nvSpPr>
          <p:spPr>
            <a:xfrm>
              <a:off x="7173675" y="1591200"/>
              <a:ext cx="3506332" cy="819383"/>
            </a:xfrm>
            <a:prstGeom prst="rect">
              <a:avLst/>
            </a:prstGeom>
            <a:noFill/>
            <a:ln>
              <a:noFill/>
            </a:ln>
          </p:spPr>
          <p:txBody>
            <a:bodyPr spcFirstLastPara="1" wrap="square" lIns="121900" tIns="121900" rIns="121900" bIns="121900" anchor="t" anchorCtr="0">
              <a:noAutofit/>
            </a:bodyPr>
            <a:lstStyle/>
            <a:p>
              <a:pPr marL="0" lvl="0" indent="457200" rtl="0">
                <a:spcBef>
                  <a:spcPts val="0"/>
                </a:spcBef>
                <a:spcAft>
                  <a:spcPts val="0"/>
                </a:spcAft>
                <a:buNone/>
              </a:pPr>
              <a:r>
                <a:rPr lang="en-US" sz="3600" b="1">
                  <a:solidFill>
                    <a:srgbClr val="1D7E74"/>
                  </a:solidFill>
                  <a:latin typeface="Roboto"/>
                  <a:ea typeface="Roboto"/>
                  <a:cs typeface="Roboto"/>
                  <a:sym typeface="Roboto"/>
                </a:rPr>
                <a:t> </a:t>
              </a:r>
              <a:r>
                <a:rPr lang="en-US" sz="3600" b="1">
                  <a:solidFill>
                    <a:srgbClr val="E69138"/>
                  </a:solidFill>
                  <a:latin typeface="Roboto"/>
                  <a:ea typeface="Roboto"/>
                  <a:cs typeface="Roboto"/>
                  <a:sym typeface="Roboto"/>
                </a:rPr>
                <a:t>Bitcoin Price</a:t>
              </a:r>
              <a:endParaRPr sz="3600">
                <a:solidFill>
                  <a:srgbClr val="E69138"/>
                </a:solidFill>
                <a:latin typeface="Roboto Thin"/>
                <a:ea typeface="Roboto Thin"/>
                <a:cs typeface="Roboto Thin"/>
                <a:sym typeface="Roboto Thin"/>
              </a:endParaRPr>
            </a:p>
          </p:txBody>
        </p:sp>
        <p:sp>
          <p:nvSpPr>
            <p:cNvPr id="250" name="Shape 250"/>
            <p:cNvSpPr/>
            <p:nvPr/>
          </p:nvSpPr>
          <p:spPr>
            <a:xfrm>
              <a:off x="7341163" y="2240348"/>
              <a:ext cx="3270600" cy="1009800"/>
            </a:xfrm>
            <a:prstGeom prst="rect">
              <a:avLst/>
            </a:prstGeom>
            <a:noFill/>
            <a:ln>
              <a:noFill/>
            </a:ln>
          </p:spPr>
          <p:txBody>
            <a:bodyPr spcFirstLastPara="1" wrap="square" lIns="121900" tIns="121900" rIns="121900" bIns="121900" anchor="t" anchorCtr="0">
              <a:noAutofit/>
            </a:bodyPr>
            <a:lstStyle/>
            <a:p>
              <a:pPr marL="457200" lvl="0" indent="-330200" rtl="0">
                <a:lnSpc>
                  <a:spcPct val="115000"/>
                </a:lnSpc>
                <a:spcBef>
                  <a:spcPts val="0"/>
                </a:spcBef>
                <a:spcAft>
                  <a:spcPts val="0"/>
                </a:spcAft>
                <a:buClr>
                  <a:srgbClr val="1D7E74"/>
                </a:buClr>
                <a:buSzPts val="1600"/>
                <a:buChar char="➔"/>
              </a:pPr>
              <a:r>
                <a:rPr lang="en-US" sz="1600">
                  <a:solidFill>
                    <a:srgbClr val="1D7E74"/>
                  </a:solidFill>
                </a:rPr>
                <a:t>5 feature variables.</a:t>
              </a:r>
              <a:endParaRPr sz="1600">
                <a:solidFill>
                  <a:srgbClr val="1D7E74"/>
                </a:solidFill>
              </a:endParaRPr>
            </a:p>
            <a:p>
              <a:pPr marL="457200" lvl="0" indent="-330200" rtl="0">
                <a:lnSpc>
                  <a:spcPct val="115000"/>
                </a:lnSpc>
                <a:spcBef>
                  <a:spcPts val="0"/>
                </a:spcBef>
                <a:spcAft>
                  <a:spcPts val="0"/>
                </a:spcAft>
                <a:buClr>
                  <a:srgbClr val="1D7E74"/>
                </a:buClr>
                <a:buSzPts val="1600"/>
                <a:buChar char="➔"/>
              </a:pPr>
              <a:r>
                <a:rPr lang="en-US" sz="1600">
                  <a:solidFill>
                    <a:srgbClr val="1D7E74"/>
                  </a:solidFill>
                </a:rPr>
                <a:t>2989 observations after grouping by 2min.</a:t>
              </a:r>
              <a:endParaRPr sz="1600">
                <a:solidFill>
                  <a:srgbClr val="1D7E74"/>
                </a:solidFill>
              </a:endParaRPr>
            </a:p>
          </p:txBody>
        </p:sp>
      </p:grpSp>
      <p:grpSp>
        <p:nvGrpSpPr>
          <p:cNvPr id="251" name="Shape 251"/>
          <p:cNvGrpSpPr/>
          <p:nvPr/>
        </p:nvGrpSpPr>
        <p:grpSpPr>
          <a:xfrm>
            <a:off x="2113625" y="3835750"/>
            <a:ext cx="7589100" cy="2496900"/>
            <a:chOff x="2113625" y="3835750"/>
            <a:chExt cx="7589100" cy="2496900"/>
          </a:xfrm>
        </p:grpSpPr>
        <p:sp>
          <p:nvSpPr>
            <p:cNvPr id="252" name="Shape 252"/>
            <p:cNvSpPr/>
            <p:nvPr/>
          </p:nvSpPr>
          <p:spPr>
            <a:xfrm>
              <a:off x="2113625" y="3835750"/>
              <a:ext cx="7589100" cy="2496900"/>
            </a:xfrm>
            <a:prstGeom prst="rect">
              <a:avLst/>
            </a:pr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253" name="Shape 253"/>
            <p:cNvSpPr/>
            <p:nvPr/>
          </p:nvSpPr>
          <p:spPr>
            <a:xfrm>
              <a:off x="4124500" y="3881950"/>
              <a:ext cx="3506400" cy="930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3600" b="1">
                  <a:solidFill>
                    <a:srgbClr val="1C4587"/>
                  </a:solidFill>
                  <a:latin typeface="Roboto"/>
                  <a:ea typeface="Roboto"/>
                  <a:cs typeface="Roboto"/>
                  <a:sym typeface="Roboto"/>
                </a:rPr>
                <a:t>Master Data</a:t>
              </a:r>
              <a:endParaRPr sz="3600">
                <a:solidFill>
                  <a:srgbClr val="1C4587"/>
                </a:solidFill>
                <a:latin typeface="Roboto Thin"/>
                <a:ea typeface="Roboto Thin"/>
                <a:cs typeface="Roboto Thin"/>
                <a:sym typeface="Roboto Thin"/>
              </a:endParaRPr>
            </a:p>
          </p:txBody>
        </p:sp>
        <p:sp>
          <p:nvSpPr>
            <p:cNvPr id="254" name="Shape 254"/>
            <p:cNvSpPr/>
            <p:nvPr/>
          </p:nvSpPr>
          <p:spPr>
            <a:xfrm>
              <a:off x="2502250" y="4635675"/>
              <a:ext cx="6950700" cy="659100"/>
            </a:xfrm>
            <a:prstGeom prst="rect">
              <a:avLst/>
            </a:prstGeom>
            <a:noFill/>
            <a:ln>
              <a:noFill/>
            </a:ln>
          </p:spPr>
          <p:txBody>
            <a:bodyPr spcFirstLastPara="1" wrap="square" lIns="121900" tIns="121900" rIns="121900" bIns="121900" anchor="t" anchorCtr="0">
              <a:noAutofit/>
            </a:bodyPr>
            <a:lstStyle/>
            <a:p>
              <a:pPr marL="457200" lvl="0" indent="-330200" rtl="0">
                <a:lnSpc>
                  <a:spcPct val="115000"/>
                </a:lnSpc>
                <a:spcBef>
                  <a:spcPts val="0"/>
                </a:spcBef>
                <a:spcAft>
                  <a:spcPts val="0"/>
                </a:spcAft>
                <a:buClr>
                  <a:srgbClr val="1D7E74"/>
                </a:buClr>
                <a:buSzPts val="1600"/>
                <a:buChar char="➔"/>
              </a:pPr>
              <a:r>
                <a:rPr lang="en-US" sz="1600">
                  <a:solidFill>
                    <a:srgbClr val="1D7E74"/>
                  </a:solidFill>
                </a:rPr>
                <a:t>13 Columns.</a:t>
              </a:r>
              <a:endParaRPr sz="1600">
                <a:solidFill>
                  <a:srgbClr val="1D7E74"/>
                </a:solidFill>
              </a:endParaRPr>
            </a:p>
            <a:p>
              <a:pPr marL="457200" lvl="0" indent="-330200" rtl="0">
                <a:lnSpc>
                  <a:spcPct val="115000"/>
                </a:lnSpc>
                <a:spcBef>
                  <a:spcPts val="0"/>
                </a:spcBef>
                <a:spcAft>
                  <a:spcPts val="0"/>
                </a:spcAft>
                <a:buClr>
                  <a:srgbClr val="1D7E74"/>
                </a:buClr>
                <a:buSzPts val="1600"/>
                <a:buChar char="➔"/>
              </a:pPr>
              <a:r>
                <a:rPr lang="en-US" sz="1600">
                  <a:solidFill>
                    <a:srgbClr val="1D7E74"/>
                  </a:solidFill>
                </a:rPr>
                <a:t>2989 observations.</a:t>
              </a:r>
              <a:endParaRPr sz="1600">
                <a:solidFill>
                  <a:srgbClr val="1D7E74"/>
                </a:solidFill>
              </a:endParaRPr>
            </a:p>
            <a:p>
              <a:pPr marL="457200" lvl="0" indent="-330200" rtl="0">
                <a:lnSpc>
                  <a:spcPct val="115000"/>
                </a:lnSpc>
                <a:spcBef>
                  <a:spcPts val="0"/>
                </a:spcBef>
                <a:spcAft>
                  <a:spcPts val="0"/>
                </a:spcAft>
                <a:buClr>
                  <a:srgbClr val="1D7E74"/>
                </a:buClr>
                <a:buSzPts val="1600"/>
                <a:buFont typeface="Roboto"/>
                <a:buChar char="➔"/>
              </a:pPr>
              <a:r>
                <a:rPr lang="en-US" sz="1600" b="1">
                  <a:solidFill>
                    <a:srgbClr val="1D7E74"/>
                  </a:solidFill>
                </a:rPr>
                <a:t>Columns:</a:t>
              </a:r>
              <a:r>
                <a:rPr lang="en-US" sz="1600">
                  <a:solidFill>
                    <a:srgbClr val="1D7E74"/>
                  </a:solidFill>
                </a:rPr>
                <a:t> [time, price, high, low, volume, sentiment_score, no_tweets, retweet_counts, user_followers_count, user_friends_count,    no_user_verified, no_users, avg_id_age_days]</a:t>
              </a:r>
              <a:endParaRPr sz="1600">
                <a:solidFill>
                  <a:srgbClr val="1D7E74"/>
                </a:solidFill>
              </a:endParaRPr>
            </a:p>
            <a:p>
              <a:pPr marL="0" lvl="0" indent="0" rtl="0">
                <a:lnSpc>
                  <a:spcPct val="115000"/>
                </a:lnSpc>
                <a:spcBef>
                  <a:spcPts val="0"/>
                </a:spcBef>
                <a:spcAft>
                  <a:spcPts val="0"/>
                </a:spcAft>
                <a:buNone/>
              </a:pPr>
              <a:endParaRPr sz="1600">
                <a:solidFill>
                  <a:srgbClr val="1D7E74"/>
                </a:solidFill>
              </a:endParaRPr>
            </a:p>
          </p:txBody>
        </p:sp>
      </p:grpSp>
      <p:sp>
        <p:nvSpPr>
          <p:cNvPr id="255" name="Shape 255"/>
          <p:cNvSpPr/>
          <p:nvPr/>
        </p:nvSpPr>
        <p:spPr>
          <a:xfrm>
            <a:off x="5145850" y="2335750"/>
            <a:ext cx="1463700" cy="15000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 calcmode="lin" valueType="num">
                                      <p:cBhvr additive="base">
                                        <p:cTn id="7" dur="1000"/>
                                        <p:tgtEl>
                                          <p:spTgt spid="23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46"/>
                                        </p:tgtEl>
                                        <p:attrNameLst>
                                          <p:attrName>style.visibility</p:attrName>
                                        </p:attrNameLst>
                                      </p:cBhvr>
                                      <p:to>
                                        <p:strVal val="visible"/>
                                      </p:to>
                                    </p:set>
                                    <p:anim calcmode="lin" valueType="num">
                                      <p:cBhvr additive="base">
                                        <p:cTn id="12" dur="1000"/>
                                        <p:tgtEl>
                                          <p:spTgt spid="2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251"/>
                                        </p:tgtEl>
                                        <p:attrNameLst>
                                          <p:attrName>style.visibility</p:attrName>
                                        </p:attrNameLst>
                                      </p:cBhvr>
                                      <p:to>
                                        <p:strVal val="visible"/>
                                      </p:to>
                                    </p:set>
                                    <p:anim calcmode="lin" valueType="num">
                                      <p:cBhvr additive="base">
                                        <p:cTn id="21" dur="1000"/>
                                        <p:tgtEl>
                                          <p:spTgt spid="2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subTitle" idx="1"/>
          </p:nvPr>
        </p:nvSpPr>
        <p:spPr>
          <a:xfrm>
            <a:off x="1635575" y="269175"/>
            <a:ext cx="8685900" cy="5195100"/>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None/>
            </a:pPr>
            <a:r>
              <a:rPr lang="en-US" sz="7200" b="1">
                <a:latin typeface="Arial"/>
                <a:ea typeface="Arial"/>
                <a:cs typeface="Arial"/>
                <a:sym typeface="Arial"/>
              </a:rPr>
              <a:t>Data Analysis</a:t>
            </a:r>
            <a:endParaRPr sz="7200" b="1" u="sng">
              <a:latin typeface="Arial"/>
              <a:ea typeface="Arial"/>
              <a:cs typeface="Arial"/>
              <a:sym typeface="Arial"/>
            </a:endParaRPr>
          </a:p>
        </p:txBody>
      </p:sp>
      <p:pic>
        <p:nvPicPr>
          <p:cNvPr id="261" name="Shape 261"/>
          <p:cNvPicPr preferRelativeResize="0"/>
          <p:nvPr/>
        </p:nvPicPr>
        <p:blipFill>
          <a:blip r:embed="rId3">
            <a:alphaModFix/>
          </a:blip>
          <a:stretch>
            <a:fillRect/>
          </a:stretch>
        </p:blipFill>
        <p:spPr>
          <a:xfrm>
            <a:off x="3901463" y="2281813"/>
            <a:ext cx="4276725" cy="2867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ctrTitle"/>
          </p:nvPr>
        </p:nvSpPr>
        <p:spPr>
          <a:xfrm>
            <a:off x="921625" y="4964750"/>
            <a:ext cx="10967700" cy="1414800"/>
          </a:xfrm>
          <a:prstGeom prst="rect">
            <a:avLst/>
          </a:prstGeom>
        </p:spPr>
        <p:txBody>
          <a:bodyPr spcFirstLastPara="1" wrap="square" lIns="91425" tIns="91425" rIns="91425" bIns="91425" anchor="b" anchorCtr="0">
            <a:noAutofit/>
          </a:bodyPr>
          <a:lstStyle/>
          <a:p>
            <a:pPr marL="457200" lvl="0" indent="-342900" algn="just" rtl="0">
              <a:lnSpc>
                <a:spcPct val="150000"/>
              </a:lnSpc>
              <a:spcBef>
                <a:spcPts val="1100"/>
              </a:spcBef>
              <a:spcAft>
                <a:spcPts val="0"/>
              </a:spcAft>
              <a:buClr>
                <a:schemeClr val="accent1"/>
              </a:buClr>
              <a:buSzPts val="1800"/>
              <a:buFont typeface="Arial"/>
              <a:buChar char="●"/>
            </a:pPr>
            <a:r>
              <a:rPr lang="en-US" sz="1800">
                <a:solidFill>
                  <a:schemeClr val="accent1"/>
                </a:solidFill>
                <a:latin typeface="Arial"/>
                <a:ea typeface="Arial"/>
                <a:cs typeface="Arial"/>
                <a:sym typeface="Arial"/>
              </a:rPr>
              <a:t>More 60% of the tweets came from United States followed by United Kingdom and India.</a:t>
            </a:r>
            <a:endParaRPr sz="1800">
              <a:solidFill>
                <a:schemeClr val="accent1"/>
              </a:solidFill>
              <a:latin typeface="Arial"/>
              <a:ea typeface="Arial"/>
              <a:cs typeface="Arial"/>
              <a:sym typeface="Arial"/>
            </a:endParaRPr>
          </a:p>
          <a:p>
            <a:pPr marL="457200" lvl="0" indent="-342900" algn="just" rtl="0">
              <a:lnSpc>
                <a:spcPct val="150000"/>
              </a:lnSpc>
              <a:spcBef>
                <a:spcPts val="1100"/>
              </a:spcBef>
              <a:spcAft>
                <a:spcPts val="0"/>
              </a:spcAft>
              <a:buClr>
                <a:schemeClr val="accent1"/>
              </a:buClr>
              <a:buSzPts val="1800"/>
              <a:buFont typeface="Arial"/>
              <a:buChar char="●"/>
            </a:pPr>
            <a:r>
              <a:rPr lang="en-US" sz="1800">
                <a:solidFill>
                  <a:schemeClr val="accent1"/>
                </a:solidFill>
                <a:latin typeface="Arial"/>
                <a:ea typeface="Arial"/>
                <a:cs typeface="Arial"/>
                <a:sym typeface="Arial"/>
              </a:rPr>
              <a:t>Crypto-currency is fairly a new term for many of the asian countries.</a:t>
            </a:r>
            <a:endParaRPr sz="1800">
              <a:solidFill>
                <a:schemeClr val="accent1"/>
              </a:solidFill>
              <a:latin typeface="Arial"/>
              <a:ea typeface="Arial"/>
              <a:cs typeface="Arial"/>
              <a:sym typeface="Arial"/>
            </a:endParaRPr>
          </a:p>
        </p:txBody>
      </p:sp>
      <p:sp>
        <p:nvSpPr>
          <p:cNvPr id="267" name="Shape 267"/>
          <p:cNvSpPr txBox="1">
            <a:spLocks noGrp="1"/>
          </p:cNvSpPr>
          <p:nvPr>
            <p:ph type="subTitle" idx="1"/>
          </p:nvPr>
        </p:nvSpPr>
        <p:spPr>
          <a:xfrm>
            <a:off x="852380" y="-78945"/>
            <a:ext cx="8825700" cy="8613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Clr>
                <a:schemeClr val="dk1"/>
              </a:buClr>
              <a:buSzPts val="1100"/>
              <a:buFont typeface="Arial"/>
              <a:buNone/>
            </a:pPr>
            <a:r>
              <a:rPr lang="en-US" sz="4000" b="1">
                <a:solidFill>
                  <a:srgbClr val="FFFF00"/>
                </a:solidFill>
                <a:latin typeface="Arial"/>
                <a:ea typeface="Arial"/>
                <a:cs typeface="Arial"/>
                <a:sym typeface="Arial"/>
              </a:rPr>
              <a:t>User Location Distribution</a:t>
            </a:r>
            <a:endParaRPr sz="4000">
              <a:solidFill>
                <a:srgbClr val="FFFF00"/>
              </a:solidFill>
            </a:endParaRPr>
          </a:p>
        </p:txBody>
      </p:sp>
      <p:pic>
        <p:nvPicPr>
          <p:cNvPr id="268" name="Shape 268"/>
          <p:cNvPicPr preferRelativeResize="0"/>
          <p:nvPr/>
        </p:nvPicPr>
        <p:blipFill rotWithShape="1">
          <a:blip r:embed="rId3">
            <a:alphaModFix/>
          </a:blip>
          <a:srcRect r="-17633" b="-13558"/>
          <a:stretch/>
        </p:blipFill>
        <p:spPr>
          <a:xfrm>
            <a:off x="921625" y="1311725"/>
            <a:ext cx="6938449" cy="3939657"/>
          </a:xfrm>
          <a:prstGeom prst="rect">
            <a:avLst/>
          </a:prstGeom>
          <a:noFill/>
          <a:ln>
            <a:noFill/>
          </a:ln>
        </p:spPr>
      </p:pic>
      <p:pic>
        <p:nvPicPr>
          <p:cNvPr id="269" name="Shape 269"/>
          <p:cNvPicPr preferRelativeResize="0"/>
          <p:nvPr/>
        </p:nvPicPr>
        <p:blipFill>
          <a:blip r:embed="rId4">
            <a:alphaModFix/>
          </a:blip>
          <a:stretch>
            <a:fillRect/>
          </a:stretch>
        </p:blipFill>
        <p:spPr>
          <a:xfrm>
            <a:off x="7309000" y="1311725"/>
            <a:ext cx="3758700" cy="3466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ctrTitle"/>
          </p:nvPr>
        </p:nvSpPr>
        <p:spPr>
          <a:xfrm>
            <a:off x="445500" y="5168725"/>
            <a:ext cx="11301000" cy="1373700"/>
          </a:xfrm>
          <a:prstGeom prst="rect">
            <a:avLst/>
          </a:prstGeom>
        </p:spPr>
        <p:txBody>
          <a:bodyPr spcFirstLastPara="1" wrap="square" lIns="91425" tIns="91425" rIns="91425" bIns="91425" anchor="b" anchorCtr="0">
            <a:noAutofit/>
          </a:bodyPr>
          <a:lstStyle/>
          <a:p>
            <a:pPr marL="457200" lvl="0" indent="-381000" algn="ctr" rtl="0">
              <a:lnSpc>
                <a:spcPct val="115000"/>
              </a:lnSpc>
              <a:spcBef>
                <a:spcPts val="0"/>
              </a:spcBef>
              <a:spcAft>
                <a:spcPts val="0"/>
              </a:spcAft>
              <a:buClr>
                <a:schemeClr val="accent1"/>
              </a:buClr>
              <a:buSzPts val="2400"/>
              <a:buFont typeface="Arial"/>
              <a:buChar char="●"/>
            </a:pPr>
            <a:r>
              <a:rPr lang="en-US" sz="2400">
                <a:solidFill>
                  <a:schemeClr val="accent1"/>
                </a:solidFill>
                <a:latin typeface="Arial"/>
                <a:ea typeface="Arial"/>
                <a:cs typeface="Arial"/>
                <a:sym typeface="Arial"/>
              </a:rPr>
              <a:t>Number of tweets reduced during the weekends.</a:t>
            </a:r>
            <a:endParaRPr sz="2400">
              <a:solidFill>
                <a:schemeClr val="accent1"/>
              </a:solidFill>
              <a:latin typeface="Arial"/>
              <a:ea typeface="Arial"/>
              <a:cs typeface="Arial"/>
              <a:sym typeface="Arial"/>
            </a:endParaRPr>
          </a:p>
        </p:txBody>
      </p:sp>
      <p:sp>
        <p:nvSpPr>
          <p:cNvPr id="275" name="Shape 275"/>
          <p:cNvSpPr txBox="1">
            <a:spLocks noGrp="1"/>
          </p:cNvSpPr>
          <p:nvPr>
            <p:ph type="subTitle" idx="1"/>
          </p:nvPr>
        </p:nvSpPr>
        <p:spPr>
          <a:xfrm>
            <a:off x="1683150" y="302055"/>
            <a:ext cx="8825700" cy="861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4800" b="1">
                <a:solidFill>
                  <a:srgbClr val="FFFF00"/>
                </a:solidFill>
              </a:rPr>
              <a:t>Hourly Tweets Frequency</a:t>
            </a:r>
            <a:endParaRPr sz="4800">
              <a:solidFill>
                <a:srgbClr val="FFFF00"/>
              </a:solidFill>
            </a:endParaRPr>
          </a:p>
        </p:txBody>
      </p:sp>
      <p:pic>
        <p:nvPicPr>
          <p:cNvPr id="276" name="Shape 276"/>
          <p:cNvPicPr preferRelativeResize="0"/>
          <p:nvPr/>
        </p:nvPicPr>
        <p:blipFill>
          <a:blip r:embed="rId3">
            <a:alphaModFix/>
          </a:blip>
          <a:stretch>
            <a:fillRect/>
          </a:stretch>
        </p:blipFill>
        <p:spPr>
          <a:xfrm>
            <a:off x="1381688" y="1504872"/>
            <a:ext cx="9428624" cy="3127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subTitle" idx="1"/>
          </p:nvPr>
        </p:nvSpPr>
        <p:spPr>
          <a:xfrm>
            <a:off x="1683150" y="302055"/>
            <a:ext cx="8825700" cy="861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4800" b="1">
                <a:solidFill>
                  <a:srgbClr val="FFFF00"/>
                </a:solidFill>
              </a:rPr>
              <a:t>Tweet Text Analysis</a:t>
            </a:r>
            <a:endParaRPr sz="4800">
              <a:solidFill>
                <a:srgbClr val="FFFF00"/>
              </a:solidFill>
            </a:endParaRPr>
          </a:p>
        </p:txBody>
      </p:sp>
      <p:grpSp>
        <p:nvGrpSpPr>
          <p:cNvPr id="282" name="Shape 282"/>
          <p:cNvGrpSpPr/>
          <p:nvPr/>
        </p:nvGrpSpPr>
        <p:grpSpPr>
          <a:xfrm>
            <a:off x="706525" y="1159225"/>
            <a:ext cx="5558400" cy="4508450"/>
            <a:chOff x="706525" y="1159225"/>
            <a:chExt cx="5558400" cy="4508450"/>
          </a:xfrm>
        </p:grpSpPr>
        <p:pic>
          <p:nvPicPr>
            <p:cNvPr id="283" name="Shape 283"/>
            <p:cNvPicPr preferRelativeResize="0"/>
            <p:nvPr/>
          </p:nvPicPr>
          <p:blipFill>
            <a:blip r:embed="rId3">
              <a:alphaModFix/>
            </a:blip>
            <a:stretch>
              <a:fillRect/>
            </a:stretch>
          </p:blipFill>
          <p:spPr>
            <a:xfrm>
              <a:off x="706525" y="1159225"/>
              <a:ext cx="5558400" cy="3848117"/>
            </a:xfrm>
            <a:prstGeom prst="rect">
              <a:avLst/>
            </a:prstGeom>
            <a:noFill/>
            <a:ln>
              <a:noFill/>
            </a:ln>
          </p:spPr>
        </p:pic>
        <p:sp>
          <p:nvSpPr>
            <p:cNvPr id="284" name="Shape 284"/>
            <p:cNvSpPr txBox="1"/>
            <p:nvPr/>
          </p:nvSpPr>
          <p:spPr>
            <a:xfrm>
              <a:off x="2381700" y="4954275"/>
              <a:ext cx="2505300" cy="713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800">
                  <a:solidFill>
                    <a:srgbClr val="FFFF00"/>
                  </a:solidFill>
                </a:rPr>
                <a:t>Fig: Frequents words</a:t>
              </a:r>
              <a:endParaRPr sz="1800">
                <a:solidFill>
                  <a:srgbClr val="FFFF00"/>
                </a:solidFill>
              </a:endParaRPr>
            </a:p>
          </p:txBody>
        </p:sp>
      </p:grpSp>
      <p:grpSp>
        <p:nvGrpSpPr>
          <p:cNvPr id="285" name="Shape 285"/>
          <p:cNvGrpSpPr/>
          <p:nvPr/>
        </p:nvGrpSpPr>
        <p:grpSpPr>
          <a:xfrm>
            <a:off x="6012400" y="1159225"/>
            <a:ext cx="5558400" cy="4508450"/>
            <a:chOff x="6012400" y="1159225"/>
            <a:chExt cx="5558400" cy="4508450"/>
          </a:xfrm>
        </p:grpSpPr>
        <p:pic>
          <p:nvPicPr>
            <p:cNvPr id="286" name="Shape 286"/>
            <p:cNvPicPr preferRelativeResize="0"/>
            <p:nvPr/>
          </p:nvPicPr>
          <p:blipFill>
            <a:blip r:embed="rId4">
              <a:alphaModFix/>
            </a:blip>
            <a:stretch>
              <a:fillRect/>
            </a:stretch>
          </p:blipFill>
          <p:spPr>
            <a:xfrm>
              <a:off x="6012400" y="1159225"/>
              <a:ext cx="5558400" cy="3848125"/>
            </a:xfrm>
            <a:prstGeom prst="rect">
              <a:avLst/>
            </a:prstGeom>
            <a:noFill/>
            <a:ln>
              <a:noFill/>
            </a:ln>
          </p:spPr>
        </p:pic>
        <p:sp>
          <p:nvSpPr>
            <p:cNvPr id="287" name="Shape 287"/>
            <p:cNvSpPr txBox="1"/>
            <p:nvPr/>
          </p:nvSpPr>
          <p:spPr>
            <a:xfrm>
              <a:off x="7527325" y="4954275"/>
              <a:ext cx="3215100" cy="713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a:solidFill>
                    <a:srgbClr val="FFFF00"/>
                  </a:solidFill>
                </a:rPr>
                <a:t>Fig: Frequents bi-grams</a:t>
              </a:r>
              <a:endParaRPr sz="1800">
                <a:solidFill>
                  <a:srgbClr val="FFFF00"/>
                </a:solidFill>
              </a:endParaRPr>
            </a:p>
          </p:txBody>
        </p:sp>
      </p:grpSp>
      <p:sp>
        <p:nvSpPr>
          <p:cNvPr id="288" name="Shape 288"/>
          <p:cNvSpPr txBox="1">
            <a:spLocks noGrp="1"/>
          </p:cNvSpPr>
          <p:nvPr>
            <p:ph type="ctrTitle"/>
          </p:nvPr>
        </p:nvSpPr>
        <p:spPr>
          <a:xfrm>
            <a:off x="437925" y="5398650"/>
            <a:ext cx="11301000" cy="1373700"/>
          </a:xfrm>
          <a:prstGeom prst="rect">
            <a:avLst/>
          </a:prstGeom>
        </p:spPr>
        <p:txBody>
          <a:bodyPr spcFirstLastPara="1" wrap="square" lIns="91425" tIns="91425" rIns="91425" bIns="91425" anchor="b" anchorCtr="0">
            <a:noAutofit/>
          </a:bodyPr>
          <a:lstStyle/>
          <a:p>
            <a:pPr marL="457200" lvl="0" indent="-355600" algn="just" rtl="0">
              <a:lnSpc>
                <a:spcPct val="115000"/>
              </a:lnSpc>
              <a:spcBef>
                <a:spcPts val="0"/>
              </a:spcBef>
              <a:spcAft>
                <a:spcPts val="0"/>
              </a:spcAft>
              <a:buClr>
                <a:schemeClr val="accent1"/>
              </a:buClr>
              <a:buSzPts val="2000"/>
              <a:buFont typeface="Arial"/>
              <a:buChar char="●"/>
            </a:pPr>
            <a:r>
              <a:rPr lang="en-US" sz="2000">
                <a:solidFill>
                  <a:schemeClr val="accent1"/>
                </a:solidFill>
                <a:latin typeface="Arial"/>
                <a:ea typeface="Arial"/>
                <a:cs typeface="Arial"/>
                <a:sym typeface="Arial"/>
              </a:rPr>
              <a:t>Interesting frequent words: Gaining, trading, bullish, news, popularity etc.</a:t>
            </a:r>
            <a:endParaRPr sz="2000">
              <a:solidFill>
                <a:schemeClr val="accent1"/>
              </a:solidFill>
              <a:latin typeface="Arial"/>
              <a:ea typeface="Arial"/>
              <a:cs typeface="Arial"/>
              <a:sym typeface="Arial"/>
            </a:endParaRPr>
          </a:p>
          <a:p>
            <a:pPr marL="457200" lvl="0" indent="-355600" algn="just" rtl="0">
              <a:lnSpc>
                <a:spcPct val="115000"/>
              </a:lnSpc>
              <a:spcBef>
                <a:spcPts val="0"/>
              </a:spcBef>
              <a:spcAft>
                <a:spcPts val="0"/>
              </a:spcAft>
              <a:buClr>
                <a:schemeClr val="accent1"/>
              </a:buClr>
              <a:buSzPts val="2000"/>
              <a:buFont typeface="Arial"/>
              <a:buChar char="●"/>
            </a:pPr>
            <a:r>
              <a:rPr lang="en-US" sz="2000">
                <a:solidFill>
                  <a:schemeClr val="accent1"/>
                </a:solidFill>
                <a:latin typeface="Arial"/>
                <a:ea typeface="Arial"/>
                <a:cs typeface="Arial"/>
                <a:sym typeface="Arial"/>
              </a:rPr>
              <a:t>Interesting Bi-grams: popularity becoming, gaining popularity, becoming expensive, launch mainnet, successfully launch, etc</a:t>
            </a:r>
            <a:r>
              <a:rPr lang="en-US" sz="2000" u="sng">
                <a:solidFill>
                  <a:schemeClr val="hlink"/>
                </a:solidFill>
                <a:latin typeface="Arial"/>
                <a:ea typeface="Arial"/>
                <a:cs typeface="Arial"/>
                <a:sym typeface="Arial"/>
                <a:hlinkClick r:id="rId5" action="ppaction://hlinksldjump"/>
              </a:rPr>
              <a:t>.</a:t>
            </a:r>
            <a:r>
              <a:rPr lang="en-US" sz="2000">
                <a:solidFill>
                  <a:srgbClr val="0000FF"/>
                </a:solidFill>
                <a:latin typeface="Arial"/>
                <a:ea typeface="Arial"/>
                <a:cs typeface="Arial"/>
                <a:sym typeface="Arial"/>
              </a:rPr>
              <a:t> </a:t>
            </a:r>
            <a:endParaRPr sz="2000">
              <a:solidFill>
                <a:srgbClr val="0000F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subTitle" idx="1"/>
          </p:nvPr>
        </p:nvSpPr>
        <p:spPr>
          <a:xfrm>
            <a:off x="522530" y="101955"/>
            <a:ext cx="8825700" cy="861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4800" b="1">
                <a:solidFill>
                  <a:srgbClr val="FFFF00"/>
                </a:solidFill>
                <a:latin typeface="Arial"/>
                <a:ea typeface="Arial"/>
                <a:cs typeface="Arial"/>
                <a:sym typeface="Arial"/>
              </a:rPr>
              <a:t>Bitcoin Price Analysis</a:t>
            </a:r>
            <a:endParaRPr sz="4800">
              <a:solidFill>
                <a:srgbClr val="FFFF00"/>
              </a:solidFill>
            </a:endParaRPr>
          </a:p>
        </p:txBody>
      </p:sp>
      <p:sp>
        <p:nvSpPr>
          <p:cNvPr id="294" name="Shape 294"/>
          <p:cNvSpPr txBox="1">
            <a:spLocks noGrp="1"/>
          </p:cNvSpPr>
          <p:nvPr>
            <p:ph type="ctrTitle"/>
          </p:nvPr>
        </p:nvSpPr>
        <p:spPr>
          <a:xfrm>
            <a:off x="227550" y="4433700"/>
            <a:ext cx="11736900" cy="2424300"/>
          </a:xfrm>
          <a:prstGeom prst="rect">
            <a:avLst/>
          </a:prstGeom>
        </p:spPr>
        <p:txBody>
          <a:bodyPr spcFirstLastPara="1" wrap="square" lIns="91425" tIns="91425" rIns="91425" bIns="91425" anchor="b" anchorCtr="0">
            <a:noAutofit/>
          </a:bodyPr>
          <a:lstStyle/>
          <a:p>
            <a:pPr marL="0" lvl="0" indent="0" algn="just" rtl="0">
              <a:lnSpc>
                <a:spcPct val="150000"/>
              </a:lnSpc>
              <a:spcBef>
                <a:spcPts val="0"/>
              </a:spcBef>
              <a:spcAft>
                <a:spcPts val="0"/>
              </a:spcAft>
              <a:buNone/>
            </a:pPr>
            <a:endParaRPr sz="2000">
              <a:solidFill>
                <a:schemeClr val="accent1"/>
              </a:solidFill>
              <a:latin typeface="Arial"/>
              <a:ea typeface="Arial"/>
              <a:cs typeface="Arial"/>
              <a:sym typeface="Arial"/>
            </a:endParaRPr>
          </a:p>
          <a:p>
            <a:pPr marL="457200" lvl="0" indent="-355600" algn="just" rtl="0">
              <a:lnSpc>
                <a:spcPct val="150000"/>
              </a:lnSpc>
              <a:spcBef>
                <a:spcPts val="1100"/>
              </a:spcBef>
              <a:spcAft>
                <a:spcPts val="0"/>
              </a:spcAft>
              <a:buClr>
                <a:schemeClr val="accent1"/>
              </a:buClr>
              <a:buSzPts val="2000"/>
              <a:buFont typeface="Arial"/>
              <a:buChar char="●"/>
            </a:pPr>
            <a:r>
              <a:rPr lang="en-US" sz="2000">
                <a:solidFill>
                  <a:schemeClr val="accent1"/>
                </a:solidFill>
                <a:latin typeface="Arial"/>
                <a:ea typeface="Arial"/>
                <a:cs typeface="Arial"/>
                <a:sym typeface="Arial"/>
              </a:rPr>
              <a:t>Created price timechart with the interactive tooltip </a:t>
            </a:r>
            <a:endParaRPr sz="2000">
              <a:solidFill>
                <a:schemeClr val="accent1"/>
              </a:solidFill>
              <a:latin typeface="Arial"/>
              <a:ea typeface="Arial"/>
              <a:cs typeface="Arial"/>
              <a:sym typeface="Arial"/>
            </a:endParaRPr>
          </a:p>
          <a:p>
            <a:pPr marL="457200" lvl="0" indent="-355600" algn="just" rtl="0">
              <a:lnSpc>
                <a:spcPct val="150000"/>
              </a:lnSpc>
              <a:spcBef>
                <a:spcPts val="0"/>
              </a:spcBef>
              <a:spcAft>
                <a:spcPts val="0"/>
              </a:spcAft>
              <a:buClr>
                <a:schemeClr val="accent1"/>
              </a:buClr>
              <a:buSzPts val="2000"/>
              <a:buFont typeface="Arial"/>
              <a:buChar char="●"/>
            </a:pPr>
            <a:r>
              <a:rPr lang="en-US" sz="2000">
                <a:solidFill>
                  <a:schemeClr val="accent1"/>
                </a:solidFill>
                <a:latin typeface="Arial"/>
                <a:ea typeface="Arial"/>
                <a:cs typeface="Arial"/>
                <a:sym typeface="Arial"/>
              </a:rPr>
              <a:t>Hovering shows  the data information consisting time, high and low price at that time.  </a:t>
            </a:r>
            <a:endParaRPr sz="2000">
              <a:solidFill>
                <a:schemeClr val="accent1"/>
              </a:solidFill>
              <a:latin typeface="Arial"/>
              <a:ea typeface="Arial"/>
              <a:cs typeface="Arial"/>
              <a:sym typeface="Arial"/>
            </a:endParaRPr>
          </a:p>
          <a:p>
            <a:pPr marL="457200" lvl="0" indent="-355600" algn="just" rtl="0">
              <a:lnSpc>
                <a:spcPct val="150000"/>
              </a:lnSpc>
              <a:spcBef>
                <a:spcPts val="0"/>
              </a:spcBef>
              <a:spcAft>
                <a:spcPts val="0"/>
              </a:spcAft>
              <a:buClr>
                <a:schemeClr val="accent1"/>
              </a:buClr>
              <a:buSzPts val="2000"/>
              <a:buFont typeface="Arial"/>
              <a:buChar char="●"/>
            </a:pPr>
            <a:r>
              <a:rPr lang="en-US" sz="2000">
                <a:solidFill>
                  <a:schemeClr val="accent1"/>
                </a:solidFill>
                <a:latin typeface="Arial"/>
                <a:ea typeface="Arial"/>
                <a:cs typeface="Arial"/>
                <a:sym typeface="Arial"/>
              </a:rPr>
              <a:t>Price tends to go down over the </a:t>
            </a:r>
            <a:r>
              <a:rPr lang="en-US" sz="2000" u="sng">
                <a:solidFill>
                  <a:schemeClr val="accent1"/>
                </a:solidFill>
                <a:latin typeface="Arial"/>
                <a:ea typeface="Arial"/>
                <a:cs typeface="Arial"/>
                <a:sym typeface="Arial"/>
              </a:rPr>
              <a:t>weekends</a:t>
            </a:r>
            <a:r>
              <a:rPr lang="en-US" sz="2000">
                <a:solidFill>
                  <a:schemeClr val="accent1"/>
                </a:solidFill>
                <a:latin typeface="Arial"/>
                <a:ea typeface="Arial"/>
                <a:cs typeface="Arial"/>
                <a:sym typeface="Arial"/>
              </a:rPr>
              <a:t> and on Monday.</a:t>
            </a:r>
            <a:endParaRPr sz="2000">
              <a:solidFill>
                <a:schemeClr val="accent1"/>
              </a:solidFill>
              <a:latin typeface="Arial"/>
              <a:ea typeface="Arial"/>
              <a:cs typeface="Arial"/>
              <a:sym typeface="Arial"/>
            </a:endParaRPr>
          </a:p>
          <a:p>
            <a:pPr marL="457200" lvl="0" indent="-355600" algn="just" rtl="0">
              <a:lnSpc>
                <a:spcPct val="150000"/>
              </a:lnSpc>
              <a:spcBef>
                <a:spcPts val="0"/>
              </a:spcBef>
              <a:spcAft>
                <a:spcPts val="0"/>
              </a:spcAft>
              <a:buClr>
                <a:schemeClr val="accent1"/>
              </a:buClr>
              <a:buSzPts val="2000"/>
              <a:buFont typeface="Arial"/>
              <a:buChar char="●"/>
            </a:pPr>
            <a:r>
              <a:rPr lang="en-US" sz="2000">
                <a:solidFill>
                  <a:schemeClr val="accent1"/>
                </a:solidFill>
                <a:latin typeface="Arial"/>
                <a:ea typeface="Arial"/>
                <a:cs typeface="Arial"/>
                <a:sym typeface="Arial"/>
              </a:rPr>
              <a:t>The price fluctuates upto around 1000 dollars (on 20th February and 26th February)</a:t>
            </a:r>
            <a:endParaRPr sz="2000">
              <a:solidFill>
                <a:schemeClr val="accent1"/>
              </a:solidFill>
              <a:latin typeface="Arial"/>
              <a:ea typeface="Arial"/>
              <a:cs typeface="Arial"/>
              <a:sym typeface="Arial"/>
            </a:endParaRPr>
          </a:p>
        </p:txBody>
      </p:sp>
      <p:pic>
        <p:nvPicPr>
          <p:cNvPr id="295" name="Shape 295"/>
          <p:cNvPicPr preferRelativeResize="0"/>
          <p:nvPr/>
        </p:nvPicPr>
        <p:blipFill>
          <a:blip r:embed="rId3">
            <a:alphaModFix/>
          </a:blip>
          <a:stretch>
            <a:fillRect/>
          </a:stretch>
        </p:blipFill>
        <p:spPr>
          <a:xfrm>
            <a:off x="1550375" y="963250"/>
            <a:ext cx="8388700" cy="3333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subTitle" idx="1"/>
          </p:nvPr>
        </p:nvSpPr>
        <p:spPr>
          <a:xfrm>
            <a:off x="1635575" y="269175"/>
            <a:ext cx="8685900" cy="51951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US" sz="7200" b="1">
                <a:latin typeface="Arial"/>
                <a:ea typeface="Arial"/>
                <a:cs typeface="Arial"/>
                <a:sym typeface="Arial"/>
              </a:rPr>
              <a:t>Regression and Prediction</a:t>
            </a:r>
            <a:endParaRPr sz="7200" b="1" u="sng">
              <a:latin typeface="Arial"/>
              <a:ea typeface="Arial"/>
              <a:cs typeface="Arial"/>
              <a:sym typeface="Arial"/>
            </a:endParaRPr>
          </a:p>
        </p:txBody>
      </p:sp>
      <p:pic>
        <p:nvPicPr>
          <p:cNvPr id="301" name="Shape 301"/>
          <p:cNvPicPr preferRelativeResize="0"/>
          <p:nvPr/>
        </p:nvPicPr>
        <p:blipFill>
          <a:blip r:embed="rId3">
            <a:alphaModFix/>
          </a:blip>
          <a:stretch>
            <a:fillRect/>
          </a:stretch>
        </p:blipFill>
        <p:spPr>
          <a:xfrm>
            <a:off x="3825263" y="2967613"/>
            <a:ext cx="4276725" cy="2867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Shape 306"/>
          <p:cNvPicPr preferRelativeResize="0"/>
          <p:nvPr/>
        </p:nvPicPr>
        <p:blipFill>
          <a:blip r:embed="rId3">
            <a:alphaModFix/>
          </a:blip>
          <a:stretch>
            <a:fillRect/>
          </a:stretch>
        </p:blipFill>
        <p:spPr>
          <a:xfrm>
            <a:off x="2314150" y="644625"/>
            <a:ext cx="7277100" cy="6199775"/>
          </a:xfrm>
          <a:prstGeom prst="rect">
            <a:avLst/>
          </a:prstGeom>
          <a:noFill/>
          <a:ln>
            <a:noFill/>
          </a:ln>
        </p:spPr>
      </p:pic>
      <p:sp>
        <p:nvSpPr>
          <p:cNvPr id="307" name="Shape 307"/>
          <p:cNvSpPr txBox="1">
            <a:spLocks noGrp="1"/>
          </p:cNvSpPr>
          <p:nvPr>
            <p:ph type="title" idx="4294967295"/>
          </p:nvPr>
        </p:nvSpPr>
        <p:spPr>
          <a:xfrm>
            <a:off x="-294150" y="-126125"/>
            <a:ext cx="11791800" cy="1107000"/>
          </a:xfrm>
          <a:prstGeom prst="rect">
            <a:avLst/>
          </a:prstGeom>
          <a:noFill/>
          <a:ln>
            <a:noFill/>
          </a:ln>
        </p:spPr>
        <p:txBody>
          <a:bodyPr spcFirstLastPara="1" wrap="square" lIns="91425" tIns="45700" rIns="91425" bIns="45700" anchor="t" anchorCtr="0">
            <a:noAutofit/>
          </a:bodyPr>
          <a:lstStyle/>
          <a:p>
            <a:pPr marL="3200400" lvl="0" indent="457200" rtl="0">
              <a:spcBef>
                <a:spcPts val="0"/>
              </a:spcBef>
              <a:spcAft>
                <a:spcPts val="0"/>
              </a:spcAft>
              <a:buClr>
                <a:schemeClr val="accent1"/>
              </a:buClr>
              <a:buSzPts val="5400"/>
              <a:buFont typeface="Arial"/>
              <a:buNone/>
            </a:pPr>
            <a:r>
              <a:rPr lang="en-US" sz="4800" b="1">
                <a:solidFill>
                  <a:srgbClr val="FFFF00"/>
                </a:solidFill>
                <a:latin typeface="Arial"/>
                <a:ea typeface="Arial"/>
                <a:cs typeface="Arial"/>
                <a:sym typeface="Arial"/>
              </a:rPr>
              <a:t>Correlation heatmap</a:t>
            </a:r>
            <a:endParaRPr sz="5400" b="1">
              <a:solidFill>
                <a:schemeClr val="accen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idx="4294967295"/>
          </p:nvPr>
        </p:nvSpPr>
        <p:spPr>
          <a:xfrm>
            <a:off x="10650" y="178675"/>
            <a:ext cx="11791800" cy="1107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5400"/>
              <a:buFont typeface="Arial"/>
              <a:buNone/>
            </a:pPr>
            <a:r>
              <a:rPr lang="en-US" sz="4800" b="1">
                <a:solidFill>
                  <a:srgbClr val="FFFF00"/>
                </a:solidFill>
                <a:latin typeface="Arial"/>
                <a:ea typeface="Arial"/>
                <a:cs typeface="Arial"/>
                <a:sym typeface="Arial"/>
              </a:rPr>
              <a:t>OLS Regression analysis</a:t>
            </a:r>
            <a:endParaRPr sz="4800" b="1">
              <a:solidFill>
                <a:srgbClr val="FFFF00"/>
              </a:solidFill>
              <a:latin typeface="Arial"/>
              <a:ea typeface="Arial"/>
              <a:cs typeface="Arial"/>
              <a:sym typeface="Arial"/>
            </a:endParaRPr>
          </a:p>
          <a:p>
            <a:pPr marL="3200400" lvl="0" indent="457200" rtl="0">
              <a:spcBef>
                <a:spcPts val="0"/>
              </a:spcBef>
              <a:spcAft>
                <a:spcPts val="0"/>
              </a:spcAft>
              <a:buClr>
                <a:schemeClr val="accent1"/>
              </a:buClr>
              <a:buSzPts val="5400"/>
              <a:buFont typeface="Arial"/>
              <a:buNone/>
            </a:pPr>
            <a:endParaRPr sz="5400" b="1">
              <a:solidFill>
                <a:schemeClr val="accent1"/>
              </a:solidFill>
              <a:latin typeface="Arial"/>
              <a:ea typeface="Arial"/>
              <a:cs typeface="Arial"/>
              <a:sym typeface="Arial"/>
            </a:endParaRPr>
          </a:p>
        </p:txBody>
      </p:sp>
      <p:pic>
        <p:nvPicPr>
          <p:cNvPr id="313" name="Shape 313"/>
          <p:cNvPicPr preferRelativeResize="0"/>
          <p:nvPr/>
        </p:nvPicPr>
        <p:blipFill>
          <a:blip r:embed="rId3">
            <a:alphaModFix/>
          </a:blip>
          <a:stretch>
            <a:fillRect/>
          </a:stretch>
        </p:blipFill>
        <p:spPr>
          <a:xfrm>
            <a:off x="5633450" y="1285675"/>
            <a:ext cx="5574324" cy="2867125"/>
          </a:xfrm>
          <a:prstGeom prst="rect">
            <a:avLst/>
          </a:prstGeom>
          <a:noFill/>
          <a:ln>
            <a:noFill/>
          </a:ln>
        </p:spPr>
      </p:pic>
      <p:sp>
        <p:nvSpPr>
          <p:cNvPr id="314" name="Shape 314"/>
          <p:cNvSpPr txBox="1">
            <a:spLocks noGrp="1"/>
          </p:cNvSpPr>
          <p:nvPr>
            <p:ph type="ctrTitle"/>
          </p:nvPr>
        </p:nvSpPr>
        <p:spPr>
          <a:xfrm>
            <a:off x="379950" y="4417250"/>
            <a:ext cx="11736900" cy="2136000"/>
          </a:xfrm>
          <a:prstGeom prst="rect">
            <a:avLst/>
          </a:prstGeom>
        </p:spPr>
        <p:txBody>
          <a:bodyPr spcFirstLastPara="1" wrap="square" lIns="91425" tIns="91425" rIns="91425" bIns="91425" anchor="b" anchorCtr="0">
            <a:noAutofit/>
          </a:bodyPr>
          <a:lstStyle/>
          <a:p>
            <a:pPr marL="0" lvl="0" indent="0" algn="just" rtl="0">
              <a:lnSpc>
                <a:spcPct val="150000"/>
              </a:lnSpc>
              <a:spcBef>
                <a:spcPts val="0"/>
              </a:spcBef>
              <a:spcAft>
                <a:spcPts val="0"/>
              </a:spcAft>
              <a:buNone/>
            </a:pPr>
            <a:endParaRPr sz="2000">
              <a:solidFill>
                <a:schemeClr val="accent1"/>
              </a:solidFill>
              <a:latin typeface="Arial"/>
              <a:ea typeface="Arial"/>
              <a:cs typeface="Arial"/>
              <a:sym typeface="Arial"/>
            </a:endParaRPr>
          </a:p>
          <a:p>
            <a:pPr marL="457200" lvl="0" indent="-355600" algn="just" rtl="0">
              <a:lnSpc>
                <a:spcPct val="150000"/>
              </a:lnSpc>
              <a:spcBef>
                <a:spcPts val="1100"/>
              </a:spcBef>
              <a:spcAft>
                <a:spcPts val="0"/>
              </a:spcAft>
              <a:buClr>
                <a:schemeClr val="accent1"/>
              </a:buClr>
              <a:buSzPts val="2000"/>
              <a:buFont typeface="Arial"/>
              <a:buChar char="●"/>
            </a:pPr>
            <a:r>
              <a:rPr lang="en-US" sz="2000">
                <a:solidFill>
                  <a:schemeClr val="accent1"/>
                </a:solidFill>
                <a:latin typeface="Arial"/>
                <a:ea typeface="Arial"/>
                <a:cs typeface="Arial"/>
                <a:sym typeface="Arial"/>
              </a:rPr>
              <a:t>user_followers_count does not have any statistically significant effect on price (p-values &gt; .05)</a:t>
            </a:r>
            <a:endParaRPr sz="2000">
              <a:solidFill>
                <a:schemeClr val="accent1"/>
              </a:solidFill>
              <a:latin typeface="Arial"/>
              <a:ea typeface="Arial"/>
              <a:cs typeface="Arial"/>
              <a:sym typeface="Arial"/>
            </a:endParaRPr>
          </a:p>
          <a:p>
            <a:pPr marL="457200" lvl="0" indent="-355600" algn="just" rtl="0">
              <a:lnSpc>
                <a:spcPct val="150000"/>
              </a:lnSpc>
              <a:spcBef>
                <a:spcPts val="0"/>
              </a:spcBef>
              <a:spcAft>
                <a:spcPts val="0"/>
              </a:spcAft>
              <a:buClr>
                <a:schemeClr val="accent1"/>
              </a:buClr>
              <a:buSzPts val="2000"/>
              <a:buFont typeface="Arial"/>
              <a:buChar char="●"/>
            </a:pPr>
            <a:r>
              <a:rPr lang="en-US" sz="2000">
                <a:solidFill>
                  <a:schemeClr val="accent1"/>
                </a:solidFill>
                <a:latin typeface="Arial"/>
                <a:ea typeface="Arial"/>
                <a:cs typeface="Arial"/>
                <a:sym typeface="Arial"/>
              </a:rPr>
              <a:t>all the other predictors have statistically significant effect on price (p-values &lt; .05)</a:t>
            </a:r>
            <a:endParaRPr sz="2000">
              <a:solidFill>
                <a:schemeClr val="accent1"/>
              </a:solidFill>
              <a:latin typeface="Arial"/>
              <a:ea typeface="Arial"/>
              <a:cs typeface="Arial"/>
              <a:sym typeface="Arial"/>
            </a:endParaRPr>
          </a:p>
          <a:p>
            <a:pPr marL="457200" lvl="0" indent="-355600" algn="just" rtl="0">
              <a:lnSpc>
                <a:spcPct val="150000"/>
              </a:lnSpc>
              <a:spcBef>
                <a:spcPts val="0"/>
              </a:spcBef>
              <a:spcAft>
                <a:spcPts val="0"/>
              </a:spcAft>
              <a:buClr>
                <a:schemeClr val="accent1"/>
              </a:buClr>
              <a:buSzPts val="2000"/>
              <a:buFont typeface="Arial"/>
              <a:buChar char="●"/>
            </a:pPr>
            <a:r>
              <a:rPr lang="en-US" sz="2000">
                <a:solidFill>
                  <a:schemeClr val="accent1"/>
                </a:solidFill>
                <a:latin typeface="Arial"/>
                <a:ea typeface="Arial"/>
                <a:cs typeface="Arial"/>
                <a:sym typeface="Arial"/>
              </a:rPr>
              <a:t>sentiment_score has a very high positive effect on the price keeping other variables as constant. - no_user_verified has negative effect on price keeping other factors as constant. </a:t>
            </a:r>
            <a:endParaRPr sz="2000">
              <a:solidFill>
                <a:schemeClr val="accent1"/>
              </a:solidFill>
              <a:latin typeface="Arial"/>
              <a:ea typeface="Arial"/>
              <a:cs typeface="Arial"/>
              <a:sym typeface="Arial"/>
            </a:endParaRPr>
          </a:p>
        </p:txBody>
      </p:sp>
      <p:pic>
        <p:nvPicPr>
          <p:cNvPr id="315" name="Shape 315"/>
          <p:cNvPicPr preferRelativeResize="0"/>
          <p:nvPr/>
        </p:nvPicPr>
        <p:blipFill>
          <a:blip r:embed="rId4">
            <a:alphaModFix/>
          </a:blip>
          <a:stretch>
            <a:fillRect/>
          </a:stretch>
        </p:blipFill>
        <p:spPr>
          <a:xfrm>
            <a:off x="771100" y="1305850"/>
            <a:ext cx="4729409" cy="2846950"/>
          </a:xfrm>
          <a:prstGeom prst="rect">
            <a:avLst/>
          </a:prstGeom>
          <a:noFill/>
          <a:ln>
            <a:noFill/>
          </a:ln>
        </p:spPr>
      </p:pic>
      <p:sp>
        <p:nvSpPr>
          <p:cNvPr id="316" name="Shape 316"/>
          <p:cNvSpPr/>
          <p:nvPr/>
        </p:nvSpPr>
        <p:spPr>
          <a:xfrm>
            <a:off x="5971975" y="1703000"/>
            <a:ext cx="1185300" cy="218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5971975" y="3227000"/>
            <a:ext cx="1185300" cy="218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9216850" y="2609875"/>
            <a:ext cx="432000" cy="218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ctrTitle"/>
          </p:nvPr>
        </p:nvSpPr>
        <p:spPr>
          <a:xfrm>
            <a:off x="1056600" y="0"/>
            <a:ext cx="10078800" cy="12498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accent1"/>
              </a:buClr>
              <a:buSzPts val="5400"/>
              <a:buFont typeface="Arial"/>
              <a:buNone/>
            </a:pPr>
            <a:r>
              <a:rPr lang="en-US" sz="5400" b="1">
                <a:solidFill>
                  <a:srgbClr val="FFFF00"/>
                </a:solidFill>
                <a:latin typeface="Arial"/>
                <a:ea typeface="Arial"/>
                <a:cs typeface="Arial"/>
                <a:sym typeface="Arial"/>
              </a:rPr>
              <a:t>Overview</a:t>
            </a:r>
            <a:endParaRPr sz="5400" b="1" i="0" u="none" strike="noStrike" cap="none">
              <a:solidFill>
                <a:srgbClr val="FFFF00"/>
              </a:solidFill>
              <a:latin typeface="Arial"/>
              <a:ea typeface="Arial"/>
              <a:cs typeface="Arial"/>
              <a:sym typeface="Arial"/>
            </a:endParaRPr>
          </a:p>
        </p:txBody>
      </p:sp>
      <p:sp>
        <p:nvSpPr>
          <p:cNvPr id="155" name="Shape 155"/>
          <p:cNvSpPr txBox="1">
            <a:spLocks noGrp="1"/>
          </p:cNvSpPr>
          <p:nvPr>
            <p:ph type="subTitle" idx="1"/>
          </p:nvPr>
        </p:nvSpPr>
        <p:spPr>
          <a:xfrm>
            <a:off x="753025" y="1559850"/>
            <a:ext cx="10972800" cy="5033400"/>
          </a:xfrm>
          <a:prstGeom prst="rect">
            <a:avLst/>
          </a:prstGeom>
          <a:noFill/>
          <a:ln>
            <a:noFill/>
          </a:ln>
        </p:spPr>
        <p:txBody>
          <a:bodyPr spcFirstLastPara="1" wrap="square" lIns="91425" tIns="45700" rIns="91425" bIns="45700" anchor="t" anchorCtr="0">
            <a:noAutofit/>
          </a:bodyPr>
          <a:lstStyle/>
          <a:p>
            <a:pPr marL="457200" lvl="0" indent="-419100" rtl="0">
              <a:lnSpc>
                <a:spcPct val="150000"/>
              </a:lnSpc>
              <a:spcBef>
                <a:spcPts val="1000"/>
              </a:spcBef>
              <a:spcAft>
                <a:spcPts val="0"/>
              </a:spcAft>
              <a:buSzPts val="3000"/>
              <a:buChar char="●"/>
            </a:pPr>
            <a:r>
              <a:rPr lang="en-US" sz="3000" b="1"/>
              <a:t>Background</a:t>
            </a:r>
            <a:endParaRPr sz="3000" b="1"/>
          </a:p>
          <a:p>
            <a:pPr marL="457200" lvl="0" indent="-419100" rtl="0">
              <a:lnSpc>
                <a:spcPct val="150000"/>
              </a:lnSpc>
              <a:spcBef>
                <a:spcPts val="0"/>
              </a:spcBef>
              <a:spcAft>
                <a:spcPts val="0"/>
              </a:spcAft>
              <a:buSzPts val="3000"/>
              <a:buChar char="●"/>
            </a:pPr>
            <a:r>
              <a:rPr lang="en-US" sz="3000" b="1"/>
              <a:t>Research Questions</a:t>
            </a:r>
            <a:endParaRPr sz="3000" b="1"/>
          </a:p>
          <a:p>
            <a:pPr marL="457200" lvl="0" indent="-419100" rtl="0">
              <a:lnSpc>
                <a:spcPct val="150000"/>
              </a:lnSpc>
              <a:spcBef>
                <a:spcPts val="0"/>
              </a:spcBef>
              <a:spcAft>
                <a:spcPts val="0"/>
              </a:spcAft>
              <a:buSzPts val="3000"/>
              <a:buChar char="●"/>
            </a:pPr>
            <a:r>
              <a:rPr lang="en-US" sz="3000" b="1"/>
              <a:t>Data Collection</a:t>
            </a:r>
            <a:endParaRPr sz="3000" b="1"/>
          </a:p>
          <a:p>
            <a:pPr marL="457200" lvl="0" indent="-419100" rtl="0">
              <a:lnSpc>
                <a:spcPct val="150000"/>
              </a:lnSpc>
              <a:spcBef>
                <a:spcPts val="0"/>
              </a:spcBef>
              <a:spcAft>
                <a:spcPts val="0"/>
              </a:spcAft>
              <a:buSzPts val="3000"/>
              <a:buChar char="●"/>
            </a:pPr>
            <a:r>
              <a:rPr lang="en-US" sz="3000" b="1"/>
              <a:t>Data Processing</a:t>
            </a:r>
            <a:endParaRPr sz="3000" b="1"/>
          </a:p>
          <a:p>
            <a:pPr marL="457200" lvl="0" indent="-419100" rtl="0">
              <a:lnSpc>
                <a:spcPct val="150000"/>
              </a:lnSpc>
              <a:spcBef>
                <a:spcPts val="0"/>
              </a:spcBef>
              <a:spcAft>
                <a:spcPts val="0"/>
              </a:spcAft>
              <a:buSzPts val="3000"/>
              <a:buChar char="●"/>
            </a:pPr>
            <a:r>
              <a:rPr lang="en-US" sz="3000" b="1"/>
              <a:t>Data Visualization and Summarization</a:t>
            </a:r>
            <a:endParaRPr sz="3000" b="1"/>
          </a:p>
          <a:p>
            <a:pPr marL="457200" lvl="0" indent="-419100" rtl="0">
              <a:lnSpc>
                <a:spcPct val="150000"/>
              </a:lnSpc>
              <a:spcBef>
                <a:spcPts val="0"/>
              </a:spcBef>
              <a:spcAft>
                <a:spcPts val="0"/>
              </a:spcAft>
              <a:buSzPts val="3000"/>
              <a:buChar char="●"/>
            </a:pPr>
            <a:r>
              <a:rPr lang="en-US" sz="3000" b="1"/>
              <a:t>Regression Analysis and Predictions</a:t>
            </a:r>
            <a:endParaRPr sz="3000" b="1"/>
          </a:p>
          <a:p>
            <a:pPr marL="457200" lvl="0" indent="-419100" rtl="0">
              <a:lnSpc>
                <a:spcPct val="150000"/>
              </a:lnSpc>
              <a:spcBef>
                <a:spcPts val="0"/>
              </a:spcBef>
              <a:spcAft>
                <a:spcPts val="0"/>
              </a:spcAft>
              <a:buSzPts val="3000"/>
              <a:buChar char="●"/>
            </a:pPr>
            <a:r>
              <a:rPr lang="en-US" sz="3000" b="1"/>
              <a:t>Conclusion</a:t>
            </a:r>
            <a:endParaRPr sz="3000" b="1"/>
          </a:p>
          <a:p>
            <a:pPr marL="0" lvl="0" indent="0" rtl="0">
              <a:lnSpc>
                <a:spcPct val="150000"/>
              </a:lnSpc>
              <a:spcBef>
                <a:spcPts val="1000"/>
              </a:spcBef>
              <a:spcAft>
                <a:spcPts val="0"/>
              </a:spcAft>
              <a:buNone/>
            </a:pPr>
            <a:endParaRPr sz="3000" b="1"/>
          </a:p>
          <a:p>
            <a:pPr marL="0" lvl="0" indent="0" rtl="0">
              <a:lnSpc>
                <a:spcPct val="150000"/>
              </a:lnSpc>
              <a:spcBef>
                <a:spcPts val="1000"/>
              </a:spcBef>
              <a:spcAft>
                <a:spcPts val="0"/>
              </a:spcAft>
              <a:buNone/>
            </a:pPr>
            <a:endParaRPr sz="3000" b="1">
              <a:highlight>
                <a:srgbClr val="FFFFFF"/>
              </a:highlight>
            </a:endParaRPr>
          </a:p>
          <a:p>
            <a:pPr marL="0" lvl="0" indent="0" rtl="0">
              <a:lnSpc>
                <a:spcPct val="150000"/>
              </a:lnSpc>
              <a:spcBef>
                <a:spcPts val="1000"/>
              </a:spcBef>
              <a:spcAft>
                <a:spcPts val="0"/>
              </a:spcAft>
              <a:buClr>
                <a:schemeClr val="dk1"/>
              </a:buClr>
              <a:buSzPts val="1100"/>
              <a:buFont typeface="Arial"/>
              <a:buNone/>
            </a:pPr>
            <a:endParaRPr sz="3000" b="1"/>
          </a:p>
          <a:p>
            <a:pPr marL="0" lvl="0" indent="0" rtl="0">
              <a:lnSpc>
                <a:spcPct val="150000"/>
              </a:lnSpc>
              <a:spcBef>
                <a:spcPts val="1000"/>
              </a:spcBef>
              <a:spcAft>
                <a:spcPts val="0"/>
              </a:spcAft>
              <a:buClr>
                <a:schemeClr val="accent1"/>
              </a:buClr>
              <a:buSzPts val="1480"/>
              <a:buFont typeface="Noto Sans Symbols"/>
              <a:buNone/>
            </a:pPr>
            <a:endParaRPr sz="3000" b="1"/>
          </a:p>
        </p:txBody>
      </p:sp>
      <p:pic>
        <p:nvPicPr>
          <p:cNvPr id="156" name="Shape 156"/>
          <p:cNvPicPr preferRelativeResize="0"/>
          <p:nvPr/>
        </p:nvPicPr>
        <p:blipFill>
          <a:blip r:embed="rId3">
            <a:alphaModFix/>
          </a:blip>
          <a:stretch>
            <a:fillRect/>
          </a:stretch>
        </p:blipFill>
        <p:spPr>
          <a:xfrm>
            <a:off x="9815213" y="-12"/>
            <a:ext cx="2143125" cy="2143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subTitle" idx="1"/>
          </p:nvPr>
        </p:nvSpPr>
        <p:spPr>
          <a:xfrm>
            <a:off x="275374" y="420700"/>
            <a:ext cx="10128600" cy="861300"/>
          </a:xfrm>
          <a:prstGeom prst="rect">
            <a:avLst/>
          </a:prstGeom>
        </p:spPr>
        <p:txBody>
          <a:bodyPr spcFirstLastPara="1" wrap="square" lIns="91425" tIns="91425" rIns="91425" bIns="91425" anchor="t" anchorCtr="0">
            <a:noAutofit/>
          </a:bodyPr>
          <a:lstStyle/>
          <a:p>
            <a:pPr marL="0" lvl="0" indent="0">
              <a:spcBef>
                <a:spcPts val="1000"/>
              </a:spcBef>
              <a:spcAft>
                <a:spcPts val="0"/>
              </a:spcAft>
              <a:buNone/>
            </a:pPr>
            <a:r>
              <a:rPr lang="en-US" sz="5400" b="1">
                <a:solidFill>
                  <a:srgbClr val="FFFF00"/>
                </a:solidFill>
              </a:rPr>
              <a:t>Prediction Model Comparison</a:t>
            </a:r>
            <a:endParaRPr sz="5400" b="1">
              <a:solidFill>
                <a:srgbClr val="FFFF00"/>
              </a:solidFill>
            </a:endParaRPr>
          </a:p>
        </p:txBody>
      </p:sp>
      <p:sp>
        <p:nvSpPr>
          <p:cNvPr id="324" name="Shape 324"/>
          <p:cNvSpPr txBox="1">
            <a:spLocks noGrp="1"/>
          </p:cNvSpPr>
          <p:nvPr>
            <p:ph type="ctrTitle"/>
          </p:nvPr>
        </p:nvSpPr>
        <p:spPr>
          <a:xfrm>
            <a:off x="227550" y="4722050"/>
            <a:ext cx="11736900" cy="2136000"/>
          </a:xfrm>
          <a:prstGeom prst="rect">
            <a:avLst/>
          </a:prstGeom>
        </p:spPr>
        <p:txBody>
          <a:bodyPr spcFirstLastPara="1" wrap="square" lIns="91425" tIns="91425" rIns="91425" bIns="91425" anchor="b" anchorCtr="0">
            <a:noAutofit/>
          </a:bodyPr>
          <a:lstStyle/>
          <a:p>
            <a:pPr marL="457200" lvl="0" indent="-355600" algn="just" rtl="0">
              <a:lnSpc>
                <a:spcPct val="150000"/>
              </a:lnSpc>
              <a:spcBef>
                <a:spcPts val="1100"/>
              </a:spcBef>
              <a:spcAft>
                <a:spcPts val="0"/>
              </a:spcAft>
              <a:buClr>
                <a:schemeClr val="accent1"/>
              </a:buClr>
              <a:buSzPts val="2000"/>
              <a:buFont typeface="Arial"/>
              <a:buChar char="●"/>
            </a:pPr>
            <a:r>
              <a:rPr lang="en-US" sz="2000">
                <a:solidFill>
                  <a:schemeClr val="accent1"/>
                </a:solidFill>
                <a:latin typeface="Arial"/>
                <a:ea typeface="Arial"/>
                <a:cs typeface="Arial"/>
                <a:sym typeface="Arial"/>
              </a:rPr>
              <a:t>On reviewing the results, the </a:t>
            </a:r>
            <a:r>
              <a:rPr lang="en-US" sz="2000" b="1" u="sng">
                <a:solidFill>
                  <a:schemeClr val="accent1"/>
                </a:solidFill>
                <a:latin typeface="Arial"/>
                <a:ea typeface="Arial"/>
                <a:cs typeface="Arial"/>
                <a:sym typeface="Arial"/>
              </a:rPr>
              <a:t>Neural Network</a:t>
            </a:r>
            <a:r>
              <a:rPr lang="en-US" sz="2000">
                <a:solidFill>
                  <a:schemeClr val="accent1"/>
                </a:solidFill>
                <a:latin typeface="Arial"/>
                <a:ea typeface="Arial"/>
                <a:cs typeface="Arial"/>
                <a:sym typeface="Arial"/>
              </a:rPr>
              <a:t> model was found to have the best performance</a:t>
            </a:r>
            <a:endParaRPr sz="2000">
              <a:solidFill>
                <a:schemeClr val="accent1"/>
              </a:solidFill>
              <a:latin typeface="Arial"/>
              <a:ea typeface="Arial"/>
              <a:cs typeface="Arial"/>
              <a:sym typeface="Arial"/>
            </a:endParaRPr>
          </a:p>
          <a:p>
            <a:pPr marL="457200" lvl="0" indent="-355600" algn="just" rtl="0">
              <a:lnSpc>
                <a:spcPct val="150000"/>
              </a:lnSpc>
              <a:spcBef>
                <a:spcPts val="0"/>
              </a:spcBef>
              <a:spcAft>
                <a:spcPts val="0"/>
              </a:spcAft>
              <a:buClr>
                <a:schemeClr val="accent1"/>
              </a:buClr>
              <a:buSzPts val="2000"/>
              <a:buFont typeface="Arial"/>
              <a:buChar char="●"/>
            </a:pPr>
            <a:r>
              <a:rPr lang="en-US" sz="2000">
                <a:solidFill>
                  <a:schemeClr val="accent1"/>
                </a:solidFill>
                <a:latin typeface="Arial"/>
                <a:ea typeface="Arial"/>
                <a:cs typeface="Arial"/>
                <a:sym typeface="Arial"/>
              </a:rPr>
              <a:t>Neural Network had the highest  R squarred value (88.89%) and minimum errors</a:t>
            </a:r>
            <a:endParaRPr sz="2000">
              <a:solidFill>
                <a:schemeClr val="accent1"/>
              </a:solidFill>
              <a:latin typeface="Arial"/>
              <a:ea typeface="Arial"/>
              <a:cs typeface="Arial"/>
              <a:sym typeface="Arial"/>
            </a:endParaRPr>
          </a:p>
        </p:txBody>
      </p:sp>
      <p:pic>
        <p:nvPicPr>
          <p:cNvPr id="325" name="Shape 325"/>
          <p:cNvPicPr preferRelativeResize="0"/>
          <p:nvPr/>
        </p:nvPicPr>
        <p:blipFill>
          <a:blip r:embed="rId3">
            <a:alphaModFix/>
          </a:blip>
          <a:stretch>
            <a:fillRect/>
          </a:stretch>
        </p:blipFill>
        <p:spPr>
          <a:xfrm>
            <a:off x="1825675" y="1615125"/>
            <a:ext cx="8592100" cy="3234675"/>
          </a:xfrm>
          <a:prstGeom prst="rect">
            <a:avLst/>
          </a:prstGeom>
          <a:noFill/>
          <a:ln>
            <a:noFill/>
          </a:ln>
        </p:spPr>
      </p:pic>
      <p:sp>
        <p:nvSpPr>
          <p:cNvPr id="326" name="Shape 326"/>
          <p:cNvSpPr/>
          <p:nvPr/>
        </p:nvSpPr>
        <p:spPr>
          <a:xfrm>
            <a:off x="3532550" y="4384050"/>
            <a:ext cx="6800400" cy="299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ctrTitle"/>
          </p:nvPr>
        </p:nvSpPr>
        <p:spPr>
          <a:xfrm>
            <a:off x="591450" y="0"/>
            <a:ext cx="10664700" cy="1038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4800" b="1">
                <a:solidFill>
                  <a:srgbClr val="FFFF00"/>
                </a:solidFill>
              </a:rPr>
              <a:t>Predicted vs Real Price</a:t>
            </a:r>
            <a:endParaRPr sz="4800" b="1">
              <a:solidFill>
                <a:srgbClr val="FFFF00"/>
              </a:solidFill>
            </a:endParaRPr>
          </a:p>
        </p:txBody>
      </p:sp>
      <p:pic>
        <p:nvPicPr>
          <p:cNvPr id="332" name="Shape 332"/>
          <p:cNvPicPr preferRelativeResize="0"/>
          <p:nvPr/>
        </p:nvPicPr>
        <p:blipFill>
          <a:blip r:embed="rId3">
            <a:alphaModFix/>
          </a:blip>
          <a:stretch>
            <a:fillRect/>
          </a:stretch>
        </p:blipFill>
        <p:spPr>
          <a:xfrm>
            <a:off x="1895078" y="1038900"/>
            <a:ext cx="8401851" cy="4426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714802" y="0"/>
            <a:ext cx="7631700" cy="1400400"/>
          </a:xfrm>
          <a:prstGeom prst="rect">
            <a:avLst/>
          </a:prstGeom>
          <a:noFill/>
          <a:ln>
            <a:noFill/>
          </a:ln>
        </p:spPr>
        <p:txBody>
          <a:bodyPr spcFirstLastPara="1" wrap="square" lIns="91425" tIns="45700" rIns="91425" bIns="45700" anchor="t" anchorCtr="0">
            <a:noAutofit/>
          </a:bodyPr>
          <a:lstStyle/>
          <a:p>
            <a:pPr marL="3200400" lvl="0" indent="457200" rtl="0">
              <a:spcBef>
                <a:spcPts val="0"/>
              </a:spcBef>
              <a:spcAft>
                <a:spcPts val="0"/>
              </a:spcAft>
              <a:buClr>
                <a:schemeClr val="accent1"/>
              </a:buClr>
              <a:buSzPts val="5400"/>
              <a:buFont typeface="Arial"/>
              <a:buNone/>
            </a:pPr>
            <a:r>
              <a:rPr lang="en-US" sz="5400" b="1">
                <a:solidFill>
                  <a:srgbClr val="FFFF00"/>
                </a:solidFill>
              </a:rPr>
              <a:t>Conclusion</a:t>
            </a:r>
            <a:endParaRPr sz="4200" i="0" u="none" strike="noStrike" cap="none">
              <a:solidFill>
                <a:srgbClr val="FFFF00"/>
              </a:solidFill>
            </a:endParaRPr>
          </a:p>
        </p:txBody>
      </p:sp>
      <p:sp>
        <p:nvSpPr>
          <p:cNvPr id="338" name="Shape 338"/>
          <p:cNvSpPr txBox="1">
            <a:spLocks noGrp="1"/>
          </p:cNvSpPr>
          <p:nvPr>
            <p:ph type="body" idx="1"/>
          </p:nvPr>
        </p:nvSpPr>
        <p:spPr>
          <a:xfrm>
            <a:off x="110700" y="859650"/>
            <a:ext cx="11970600" cy="5291100"/>
          </a:xfrm>
          <a:prstGeom prst="rect">
            <a:avLst/>
          </a:prstGeom>
          <a:noFill/>
          <a:ln>
            <a:noFill/>
          </a:ln>
        </p:spPr>
        <p:txBody>
          <a:bodyPr spcFirstLastPara="1" wrap="square" lIns="91425" tIns="45700" rIns="91425" bIns="45700" anchor="t" anchorCtr="0">
            <a:noAutofit/>
          </a:bodyPr>
          <a:lstStyle/>
          <a:p>
            <a:pPr marL="457200" lvl="0" indent="-368300" rtl="0">
              <a:lnSpc>
                <a:spcPct val="150000"/>
              </a:lnSpc>
              <a:spcBef>
                <a:spcPts val="1100"/>
              </a:spcBef>
              <a:spcAft>
                <a:spcPts val="0"/>
              </a:spcAft>
              <a:buSzPts val="2200"/>
              <a:buFont typeface="Arial"/>
              <a:buChar char="●"/>
            </a:pPr>
            <a:r>
              <a:rPr lang="en-US" sz="2200" u="sng">
                <a:solidFill>
                  <a:schemeClr val="hlink"/>
                </a:solidFill>
                <a:latin typeface="Arial"/>
                <a:ea typeface="Arial"/>
                <a:cs typeface="Arial"/>
                <a:sym typeface="Arial"/>
                <a:hlinkClick r:id="rId3" action="ppaction://hlinksldjump"/>
              </a:rPr>
              <a:t>What are the frequently used words in the tweets about the cryptocurrency?</a:t>
            </a:r>
            <a:endParaRPr sz="2200">
              <a:solidFill>
                <a:schemeClr val="accent1"/>
              </a:solidFill>
              <a:latin typeface="Arial"/>
              <a:ea typeface="Arial"/>
              <a:cs typeface="Arial"/>
              <a:sym typeface="Arial"/>
            </a:endParaRPr>
          </a:p>
          <a:p>
            <a:pPr marL="457200" lvl="0" indent="-368300" rtl="0">
              <a:lnSpc>
                <a:spcPct val="150000"/>
              </a:lnSpc>
              <a:spcBef>
                <a:spcPts val="0"/>
              </a:spcBef>
              <a:spcAft>
                <a:spcPts val="0"/>
              </a:spcAft>
              <a:buClr>
                <a:schemeClr val="accent1"/>
              </a:buClr>
              <a:buSzPts val="2200"/>
              <a:buFont typeface="Arial"/>
              <a:buChar char="●"/>
            </a:pPr>
            <a:r>
              <a:rPr lang="en-US" sz="2200">
                <a:solidFill>
                  <a:schemeClr val="accent1"/>
                </a:solidFill>
                <a:latin typeface="Arial"/>
                <a:ea typeface="Arial"/>
                <a:cs typeface="Arial"/>
                <a:sym typeface="Arial"/>
              </a:rPr>
              <a:t>What are the location distribution the users who tweets related to the cryptocurrency?</a:t>
            </a:r>
            <a:endParaRPr sz="2200">
              <a:solidFill>
                <a:schemeClr val="accent1"/>
              </a:solidFill>
              <a:latin typeface="Arial"/>
              <a:ea typeface="Arial"/>
              <a:cs typeface="Arial"/>
              <a:sym typeface="Arial"/>
            </a:endParaRPr>
          </a:p>
          <a:p>
            <a:pPr marL="914400" lvl="1" indent="-368300" rtl="0">
              <a:lnSpc>
                <a:spcPct val="150000"/>
              </a:lnSpc>
              <a:spcBef>
                <a:spcPts val="0"/>
              </a:spcBef>
              <a:spcAft>
                <a:spcPts val="0"/>
              </a:spcAft>
              <a:buClr>
                <a:srgbClr val="000000"/>
              </a:buClr>
              <a:buSzPts val="2200"/>
              <a:buFont typeface="Arial"/>
              <a:buChar char="○"/>
            </a:pPr>
            <a:r>
              <a:rPr lang="en-US" sz="2200">
                <a:solidFill>
                  <a:srgbClr val="000000"/>
                </a:solidFill>
                <a:latin typeface="Arial"/>
                <a:ea typeface="Arial"/>
                <a:cs typeface="Arial"/>
                <a:sym typeface="Arial"/>
              </a:rPr>
              <a:t>USA (60%), UK, India, Canada, Australia</a:t>
            </a:r>
            <a:endParaRPr sz="2200">
              <a:solidFill>
                <a:srgbClr val="000000"/>
              </a:solidFill>
              <a:latin typeface="Arial"/>
              <a:ea typeface="Arial"/>
              <a:cs typeface="Arial"/>
              <a:sym typeface="Arial"/>
            </a:endParaRPr>
          </a:p>
          <a:p>
            <a:pPr marL="457200" lvl="0" indent="-368300" rtl="0">
              <a:lnSpc>
                <a:spcPct val="150000"/>
              </a:lnSpc>
              <a:spcBef>
                <a:spcPts val="0"/>
              </a:spcBef>
              <a:spcAft>
                <a:spcPts val="0"/>
              </a:spcAft>
              <a:buClr>
                <a:schemeClr val="accent1"/>
              </a:buClr>
              <a:buSzPts val="2200"/>
              <a:buFont typeface="Arial"/>
              <a:buChar char="●"/>
            </a:pPr>
            <a:r>
              <a:rPr lang="en-US" sz="2200">
                <a:solidFill>
                  <a:schemeClr val="accent1"/>
                </a:solidFill>
                <a:latin typeface="Arial"/>
                <a:ea typeface="Arial"/>
                <a:cs typeface="Arial"/>
                <a:sym typeface="Arial"/>
              </a:rPr>
              <a:t>Can the famous twitter or verified users have significant influence over the price?</a:t>
            </a:r>
            <a:endParaRPr sz="2200">
              <a:solidFill>
                <a:schemeClr val="accent1"/>
              </a:solidFill>
              <a:latin typeface="Arial"/>
              <a:ea typeface="Arial"/>
              <a:cs typeface="Arial"/>
              <a:sym typeface="Arial"/>
            </a:endParaRPr>
          </a:p>
          <a:p>
            <a:pPr marL="914400" lvl="1" indent="-368300" rtl="0">
              <a:lnSpc>
                <a:spcPct val="150000"/>
              </a:lnSpc>
              <a:spcBef>
                <a:spcPts val="0"/>
              </a:spcBef>
              <a:spcAft>
                <a:spcPts val="0"/>
              </a:spcAft>
              <a:buClr>
                <a:srgbClr val="000000"/>
              </a:buClr>
              <a:buSzPts val="2200"/>
              <a:buFont typeface="Arial"/>
              <a:buChar char="○"/>
            </a:pPr>
            <a:r>
              <a:rPr lang="en-US" sz="2200">
                <a:solidFill>
                  <a:srgbClr val="000000"/>
                </a:solidFill>
                <a:latin typeface="Arial"/>
                <a:ea typeface="Arial"/>
                <a:cs typeface="Arial"/>
                <a:sym typeface="Arial"/>
              </a:rPr>
              <a:t>Number of verified users has a negative effect on price</a:t>
            </a:r>
            <a:endParaRPr sz="2200">
              <a:solidFill>
                <a:srgbClr val="000000"/>
              </a:solidFill>
              <a:latin typeface="Arial"/>
              <a:ea typeface="Arial"/>
              <a:cs typeface="Arial"/>
              <a:sym typeface="Arial"/>
            </a:endParaRPr>
          </a:p>
          <a:p>
            <a:pPr marL="457200" lvl="0" indent="-368300" rtl="0">
              <a:lnSpc>
                <a:spcPct val="150000"/>
              </a:lnSpc>
              <a:spcBef>
                <a:spcPts val="0"/>
              </a:spcBef>
              <a:spcAft>
                <a:spcPts val="0"/>
              </a:spcAft>
              <a:buClr>
                <a:schemeClr val="accent1"/>
              </a:buClr>
              <a:buSzPts val="2200"/>
              <a:buFont typeface="Arial"/>
              <a:buChar char="●"/>
            </a:pPr>
            <a:r>
              <a:rPr lang="en-US" sz="2200">
                <a:solidFill>
                  <a:schemeClr val="accent1"/>
                </a:solidFill>
                <a:latin typeface="Arial"/>
                <a:ea typeface="Arial"/>
                <a:cs typeface="Arial"/>
                <a:sym typeface="Arial"/>
              </a:rPr>
              <a:t>Is there any correlation between sentiment of the tweets and cryptocurrency price trend?</a:t>
            </a:r>
            <a:endParaRPr sz="2200">
              <a:solidFill>
                <a:schemeClr val="accent1"/>
              </a:solidFill>
              <a:latin typeface="Arial"/>
              <a:ea typeface="Arial"/>
              <a:cs typeface="Arial"/>
              <a:sym typeface="Arial"/>
            </a:endParaRPr>
          </a:p>
          <a:p>
            <a:pPr marL="914400" lvl="1" indent="-368300" rtl="0">
              <a:lnSpc>
                <a:spcPct val="150000"/>
              </a:lnSpc>
              <a:spcBef>
                <a:spcPts val="0"/>
              </a:spcBef>
              <a:spcAft>
                <a:spcPts val="0"/>
              </a:spcAft>
              <a:buClr>
                <a:srgbClr val="000000"/>
              </a:buClr>
              <a:buSzPts val="2200"/>
              <a:buFont typeface="Arial"/>
              <a:buChar char="○"/>
            </a:pPr>
            <a:r>
              <a:rPr lang="en-US" sz="2200">
                <a:solidFill>
                  <a:srgbClr val="000000"/>
                </a:solidFill>
                <a:latin typeface="Arial"/>
                <a:ea typeface="Arial"/>
                <a:cs typeface="Arial"/>
                <a:sym typeface="Arial"/>
              </a:rPr>
              <a:t>Sentiment score has a positive effect on price</a:t>
            </a:r>
            <a:endParaRPr sz="2200">
              <a:solidFill>
                <a:srgbClr val="000000"/>
              </a:solidFill>
              <a:latin typeface="Arial"/>
              <a:ea typeface="Arial"/>
              <a:cs typeface="Arial"/>
              <a:sym typeface="Arial"/>
            </a:endParaRPr>
          </a:p>
          <a:p>
            <a:pPr marL="457200" lvl="0" indent="-368300" rtl="0">
              <a:lnSpc>
                <a:spcPct val="150000"/>
              </a:lnSpc>
              <a:spcBef>
                <a:spcPts val="0"/>
              </a:spcBef>
              <a:spcAft>
                <a:spcPts val="0"/>
              </a:spcAft>
              <a:buClr>
                <a:schemeClr val="accent1"/>
              </a:buClr>
              <a:buSzPts val="2200"/>
              <a:buFont typeface="Arial"/>
              <a:buChar char="●"/>
            </a:pPr>
            <a:r>
              <a:rPr lang="en-US" sz="2200">
                <a:solidFill>
                  <a:schemeClr val="accent1"/>
                </a:solidFill>
                <a:latin typeface="Arial"/>
                <a:ea typeface="Arial"/>
                <a:cs typeface="Arial"/>
                <a:sym typeface="Arial"/>
              </a:rPr>
              <a:t>Is it possible to build a prediction model based on the social media data and cryptocurrency price history data that can predict the price with accuracy?</a:t>
            </a:r>
            <a:endParaRPr sz="2200">
              <a:solidFill>
                <a:schemeClr val="accent1"/>
              </a:solidFill>
              <a:latin typeface="Arial"/>
              <a:ea typeface="Arial"/>
              <a:cs typeface="Arial"/>
              <a:sym typeface="Arial"/>
            </a:endParaRPr>
          </a:p>
          <a:p>
            <a:pPr marL="914400" lvl="1" indent="-368300" rtl="0">
              <a:lnSpc>
                <a:spcPct val="150000"/>
              </a:lnSpc>
              <a:spcBef>
                <a:spcPts val="0"/>
              </a:spcBef>
              <a:spcAft>
                <a:spcPts val="0"/>
              </a:spcAft>
              <a:buClr>
                <a:srgbClr val="000000"/>
              </a:buClr>
              <a:buSzPts val="2200"/>
              <a:buFont typeface="Arial"/>
              <a:buChar char="○"/>
            </a:pPr>
            <a:r>
              <a:rPr lang="en-US" sz="2200">
                <a:solidFill>
                  <a:srgbClr val="000000"/>
                </a:solidFill>
                <a:latin typeface="Arial"/>
                <a:ea typeface="Arial"/>
                <a:cs typeface="Arial"/>
                <a:sym typeface="Arial"/>
              </a:rPr>
              <a:t>Yes</a:t>
            </a:r>
            <a:endParaRPr sz="2200">
              <a:solidFill>
                <a:srgbClr val="000000"/>
              </a:solidFill>
              <a:latin typeface="Arial"/>
              <a:ea typeface="Arial"/>
              <a:cs typeface="Arial"/>
              <a:sym typeface="Arial"/>
            </a:endParaRPr>
          </a:p>
          <a:p>
            <a:pPr marL="914400" lvl="1" indent="-368300" rtl="0">
              <a:lnSpc>
                <a:spcPct val="150000"/>
              </a:lnSpc>
              <a:spcBef>
                <a:spcPts val="0"/>
              </a:spcBef>
              <a:spcAft>
                <a:spcPts val="0"/>
              </a:spcAft>
              <a:buClr>
                <a:srgbClr val="000000"/>
              </a:buClr>
              <a:buSzPts val="2200"/>
              <a:buFont typeface="Arial"/>
              <a:buChar char="○"/>
            </a:pPr>
            <a:r>
              <a:rPr lang="en-US" sz="2200">
                <a:solidFill>
                  <a:srgbClr val="000000"/>
                </a:solidFill>
                <a:latin typeface="Arial"/>
                <a:ea typeface="Arial"/>
                <a:cs typeface="Arial"/>
                <a:sym typeface="Arial"/>
              </a:rPr>
              <a:t>Neural Network (R2 = .889)</a:t>
            </a:r>
            <a:endParaRPr sz="2200">
              <a:solidFill>
                <a:srgbClr val="000000"/>
              </a:solidFill>
              <a:latin typeface="Arial"/>
              <a:ea typeface="Arial"/>
              <a:cs typeface="Arial"/>
              <a:sym typeface="Arial"/>
            </a:endParaRPr>
          </a:p>
          <a:p>
            <a:pPr marL="0" lvl="0" indent="0" rtl="0">
              <a:lnSpc>
                <a:spcPct val="150000"/>
              </a:lnSpc>
              <a:spcBef>
                <a:spcPts val="700"/>
              </a:spcBef>
              <a:spcAft>
                <a:spcPts val="0"/>
              </a:spcAft>
              <a:buNone/>
            </a:pPr>
            <a:endParaRPr sz="2300">
              <a:solidFill>
                <a:schemeClr val="accen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title"/>
          </p:nvPr>
        </p:nvSpPr>
        <p:spPr>
          <a:xfrm>
            <a:off x="2280150" y="0"/>
            <a:ext cx="7631700" cy="1400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5400"/>
              <a:buFont typeface="Arial"/>
              <a:buNone/>
            </a:pPr>
            <a:r>
              <a:rPr lang="en-US" sz="5400" b="1">
                <a:solidFill>
                  <a:srgbClr val="FFFF00"/>
                </a:solidFill>
              </a:rPr>
              <a:t>Conclusion (cont.)</a:t>
            </a:r>
            <a:endParaRPr sz="4200" i="0" u="none" strike="noStrike" cap="none">
              <a:solidFill>
                <a:srgbClr val="FFFF00"/>
              </a:solidFill>
            </a:endParaRPr>
          </a:p>
        </p:txBody>
      </p:sp>
      <p:sp>
        <p:nvSpPr>
          <p:cNvPr id="344" name="Shape 344"/>
          <p:cNvSpPr txBox="1">
            <a:spLocks noGrp="1"/>
          </p:cNvSpPr>
          <p:nvPr>
            <p:ph type="body" idx="1"/>
          </p:nvPr>
        </p:nvSpPr>
        <p:spPr>
          <a:xfrm>
            <a:off x="68225" y="1294925"/>
            <a:ext cx="11970600" cy="5291100"/>
          </a:xfrm>
          <a:prstGeom prst="rect">
            <a:avLst/>
          </a:prstGeom>
          <a:noFill/>
          <a:ln>
            <a:noFill/>
          </a:ln>
        </p:spPr>
        <p:txBody>
          <a:bodyPr spcFirstLastPara="1" wrap="square" lIns="91425" tIns="45700" rIns="91425" bIns="45700" anchor="t" anchorCtr="0">
            <a:noAutofit/>
          </a:bodyPr>
          <a:lstStyle/>
          <a:p>
            <a:pPr marL="457200" lvl="0" indent="-381000" rtl="0">
              <a:lnSpc>
                <a:spcPct val="150000"/>
              </a:lnSpc>
              <a:spcBef>
                <a:spcPts val="0"/>
              </a:spcBef>
              <a:spcAft>
                <a:spcPts val="0"/>
              </a:spcAft>
              <a:buClr>
                <a:schemeClr val="accent1"/>
              </a:buClr>
              <a:buSzPts val="2400"/>
              <a:buFont typeface="Arial"/>
              <a:buChar char="●"/>
            </a:pPr>
            <a:r>
              <a:rPr lang="en-US" sz="2400">
                <a:solidFill>
                  <a:schemeClr val="accent1"/>
                </a:solidFill>
                <a:latin typeface="Arial"/>
                <a:ea typeface="Arial"/>
                <a:cs typeface="Arial"/>
                <a:sym typeface="Arial"/>
              </a:rPr>
              <a:t>Twitter is banned in China which has a crucial role in cryptocurrency price. Hence the prediction model can be misleading.</a:t>
            </a:r>
            <a:endParaRPr sz="2400">
              <a:solidFill>
                <a:schemeClr val="accent1"/>
              </a:solidFill>
              <a:latin typeface="Arial"/>
              <a:ea typeface="Arial"/>
              <a:cs typeface="Arial"/>
              <a:sym typeface="Arial"/>
            </a:endParaRPr>
          </a:p>
          <a:p>
            <a:pPr marL="457200" lvl="0" indent="-381000" rtl="0">
              <a:lnSpc>
                <a:spcPct val="150000"/>
              </a:lnSpc>
              <a:spcBef>
                <a:spcPts val="0"/>
              </a:spcBef>
              <a:spcAft>
                <a:spcPts val="0"/>
              </a:spcAft>
              <a:buClr>
                <a:schemeClr val="accent1"/>
              </a:buClr>
              <a:buSzPts val="2400"/>
              <a:buFont typeface="Arial"/>
              <a:buChar char="●"/>
            </a:pPr>
            <a:r>
              <a:rPr lang="en-US" sz="2400">
                <a:solidFill>
                  <a:schemeClr val="accent1"/>
                </a:solidFill>
                <a:latin typeface="Arial"/>
                <a:ea typeface="Arial"/>
                <a:cs typeface="Arial"/>
                <a:sym typeface="Arial"/>
              </a:rPr>
              <a:t>We were able to observe 5 days price data only due to several constraints. A longer period of data might behave differently. </a:t>
            </a:r>
            <a:endParaRPr sz="2400">
              <a:solidFill>
                <a:schemeClr val="accent1"/>
              </a:solidFill>
              <a:latin typeface="Arial"/>
              <a:ea typeface="Arial"/>
              <a:cs typeface="Arial"/>
              <a:sym typeface="Arial"/>
            </a:endParaRPr>
          </a:p>
          <a:p>
            <a:pPr marL="457200" lvl="0" indent="-381000" rtl="0">
              <a:lnSpc>
                <a:spcPct val="150000"/>
              </a:lnSpc>
              <a:spcBef>
                <a:spcPts val="0"/>
              </a:spcBef>
              <a:spcAft>
                <a:spcPts val="0"/>
              </a:spcAft>
              <a:buSzPts val="2400"/>
              <a:buFont typeface="Arial"/>
              <a:buChar char="●"/>
            </a:pPr>
            <a:r>
              <a:rPr lang="en-US" sz="2400">
                <a:solidFill>
                  <a:schemeClr val="accent1"/>
                </a:solidFill>
                <a:latin typeface="Arial"/>
                <a:ea typeface="Arial"/>
                <a:cs typeface="Arial"/>
                <a:sym typeface="Arial"/>
              </a:rPr>
              <a:t>We need to extract more features for a good prediction model.</a:t>
            </a:r>
            <a:endParaRPr sz="2400">
              <a:solidFill>
                <a:schemeClr val="accen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3200400" lvl="0" indent="457200" rtl="0">
              <a:spcBef>
                <a:spcPts val="0"/>
              </a:spcBef>
              <a:spcAft>
                <a:spcPts val="0"/>
              </a:spcAft>
              <a:buClr>
                <a:schemeClr val="accent1"/>
              </a:buClr>
              <a:buSzPts val="5400"/>
              <a:buFont typeface="Arial"/>
              <a:buNone/>
            </a:pPr>
            <a:r>
              <a:rPr lang="en-US" sz="5400" b="1">
                <a:solidFill>
                  <a:schemeClr val="accent1"/>
                </a:solidFill>
                <a:latin typeface="Arial"/>
                <a:ea typeface="Arial"/>
                <a:cs typeface="Arial"/>
                <a:sym typeface="Arial"/>
              </a:rPr>
              <a:t>Thank You</a:t>
            </a:r>
            <a:endParaRPr sz="4200" b="0" i="0" u="none" strike="noStrike" cap="none">
              <a:solidFill>
                <a:schemeClr val="lt2"/>
              </a:solidFill>
              <a:latin typeface="Century Gothic"/>
              <a:ea typeface="Century Gothic"/>
              <a:cs typeface="Century Gothic"/>
              <a:sym typeface="Century Gothic"/>
            </a:endParaRPr>
          </a:p>
        </p:txBody>
      </p:sp>
      <p:pic>
        <p:nvPicPr>
          <p:cNvPr id="350" name="Shape 350"/>
          <p:cNvPicPr preferRelativeResize="0"/>
          <p:nvPr/>
        </p:nvPicPr>
        <p:blipFill>
          <a:blip r:embed="rId3">
            <a:alphaModFix/>
          </a:blip>
          <a:stretch>
            <a:fillRect/>
          </a:stretch>
        </p:blipFill>
        <p:spPr>
          <a:xfrm>
            <a:off x="2048800" y="1989875"/>
            <a:ext cx="7658300" cy="3829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889950" y="194800"/>
            <a:ext cx="10412100" cy="9702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accent1"/>
              </a:buClr>
              <a:buSzPts val="5400"/>
              <a:buFont typeface="Arial"/>
              <a:buNone/>
            </a:pPr>
            <a:r>
              <a:rPr lang="en-US" sz="5400" b="1" dirty="0">
                <a:solidFill>
                  <a:srgbClr val="FFFF00"/>
                </a:solidFill>
                <a:latin typeface="Arial"/>
                <a:ea typeface="Arial"/>
                <a:cs typeface="Arial"/>
                <a:sym typeface="Arial"/>
              </a:rPr>
              <a:t>Team</a:t>
            </a:r>
            <a:endParaRPr sz="5400" b="1" i="0" u="none" strike="noStrike" cap="none" dirty="0">
              <a:solidFill>
                <a:srgbClr val="FFFF00"/>
              </a:solidFill>
              <a:latin typeface="Arial"/>
              <a:ea typeface="Arial"/>
              <a:cs typeface="Arial"/>
              <a:sym typeface="Arial"/>
            </a:endParaRPr>
          </a:p>
        </p:txBody>
      </p:sp>
      <p:sp>
        <p:nvSpPr>
          <p:cNvPr id="162" name="Shape 162"/>
          <p:cNvSpPr txBox="1">
            <a:spLocks noGrp="1"/>
          </p:cNvSpPr>
          <p:nvPr>
            <p:ph type="subTitle" idx="1"/>
          </p:nvPr>
        </p:nvSpPr>
        <p:spPr>
          <a:xfrm>
            <a:off x="688493" y="1839550"/>
            <a:ext cx="3610500" cy="436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chemeClr val="accent1"/>
              </a:buClr>
              <a:buSzPts val="1480"/>
              <a:buFont typeface="Noto Sans Symbols"/>
              <a:buNone/>
            </a:pPr>
            <a:r>
              <a:rPr lang="en-US" sz="1850"/>
              <a:t> </a:t>
            </a:r>
            <a:endParaRPr sz="1850" b="0" i="0" u="none" strike="noStrike" cap="none">
              <a:solidFill>
                <a:schemeClr val="accent1"/>
              </a:solidFill>
              <a:latin typeface="Century Gothic"/>
              <a:ea typeface="Century Gothic"/>
              <a:cs typeface="Century Gothic"/>
              <a:sym typeface="Century Gothic"/>
            </a:endParaRPr>
          </a:p>
        </p:txBody>
      </p:sp>
      <p:sp>
        <p:nvSpPr>
          <p:cNvPr id="163" name="Shape 163"/>
          <p:cNvSpPr txBox="1">
            <a:spLocks noGrp="1"/>
          </p:cNvSpPr>
          <p:nvPr>
            <p:ph type="subTitle" idx="1"/>
          </p:nvPr>
        </p:nvSpPr>
        <p:spPr>
          <a:xfrm>
            <a:off x="2458300" y="1298475"/>
            <a:ext cx="8938500" cy="5421000"/>
          </a:xfrm>
          <a:prstGeom prst="rect">
            <a:avLst/>
          </a:prstGeom>
          <a:noFill/>
          <a:ln>
            <a:noFill/>
          </a:ln>
        </p:spPr>
        <p:txBody>
          <a:bodyPr spcFirstLastPara="1" wrap="square" lIns="91425" tIns="45700" rIns="91425" bIns="45700" anchor="t" anchorCtr="0">
            <a:noAutofit/>
          </a:bodyPr>
          <a:lstStyle/>
          <a:p>
            <a:pPr marL="0" lvl="0" indent="0">
              <a:lnSpc>
                <a:spcPct val="90000"/>
              </a:lnSpc>
              <a:buSzPts val="1480"/>
            </a:pPr>
            <a:r>
              <a:rPr lang="en-US" sz="1800" b="1" dirty="0" err="1"/>
              <a:t>Azharul</a:t>
            </a:r>
            <a:r>
              <a:rPr lang="en-US" sz="1800" b="1" dirty="0"/>
              <a:t> Islam</a:t>
            </a:r>
          </a:p>
          <a:p>
            <a:pPr lvl="0" indent="-342900">
              <a:lnSpc>
                <a:spcPct val="90000"/>
              </a:lnSpc>
              <a:buSzPts val="1800"/>
              <a:buChar char="●"/>
            </a:pPr>
            <a:r>
              <a:rPr lang="en-US" sz="1800" dirty="0"/>
              <a:t>PhD in Computer Science - MST</a:t>
            </a:r>
          </a:p>
          <a:p>
            <a:pPr lvl="0" indent="-342900">
              <a:lnSpc>
                <a:spcPct val="90000"/>
              </a:lnSpc>
              <a:spcBef>
                <a:spcPts val="0"/>
              </a:spcBef>
              <a:buSzPts val="1800"/>
              <a:buChar char="●"/>
            </a:pPr>
            <a:r>
              <a:rPr lang="en-US" sz="1800" dirty="0"/>
              <a:t>Contribution : Business Case, Data Cleansing and manipulations, Project Visualizations, Suggested benefits for investors, Regression and Prediction modes</a:t>
            </a:r>
          </a:p>
          <a:p>
            <a:pPr marL="114300" lvl="0" indent="0">
              <a:lnSpc>
                <a:spcPct val="90000"/>
              </a:lnSpc>
              <a:spcBef>
                <a:spcPts val="0"/>
              </a:spcBef>
              <a:buSzPts val="1800"/>
            </a:pPr>
            <a:endParaRPr sz="1800" dirty="0"/>
          </a:p>
          <a:p>
            <a:pPr marL="0" lvl="0" indent="0" rtl="0">
              <a:lnSpc>
                <a:spcPct val="90000"/>
              </a:lnSpc>
              <a:spcBef>
                <a:spcPts val="1000"/>
              </a:spcBef>
              <a:spcAft>
                <a:spcPts val="0"/>
              </a:spcAft>
              <a:buClr>
                <a:schemeClr val="accent1"/>
              </a:buClr>
              <a:buSzPts val="1480"/>
              <a:buFont typeface="Noto Sans Symbols"/>
              <a:buNone/>
            </a:pPr>
            <a:r>
              <a:rPr lang="en-US" sz="1800" b="1" dirty="0"/>
              <a:t>Md Yasin Kabir</a:t>
            </a:r>
            <a:endParaRPr sz="1800" b="1" dirty="0"/>
          </a:p>
          <a:p>
            <a:pPr marL="457200" lvl="0" indent="-342900" rtl="0">
              <a:lnSpc>
                <a:spcPct val="90000"/>
              </a:lnSpc>
              <a:spcBef>
                <a:spcPts val="1000"/>
              </a:spcBef>
              <a:spcAft>
                <a:spcPts val="0"/>
              </a:spcAft>
              <a:buSzPts val="1800"/>
              <a:buChar char="●"/>
            </a:pPr>
            <a:r>
              <a:rPr lang="en-US" sz="1800" dirty="0"/>
              <a:t>PhD in Computer Science - MST</a:t>
            </a:r>
            <a:endParaRPr sz="1800" dirty="0"/>
          </a:p>
          <a:p>
            <a:pPr marL="457200" lvl="0" indent="-342900" rtl="0">
              <a:lnSpc>
                <a:spcPct val="90000"/>
              </a:lnSpc>
              <a:spcBef>
                <a:spcPts val="0"/>
              </a:spcBef>
              <a:spcAft>
                <a:spcPts val="0"/>
              </a:spcAft>
              <a:buSzPts val="1800"/>
              <a:buChar char="●"/>
            </a:pPr>
            <a:r>
              <a:rPr lang="en-US" sz="1800" dirty="0"/>
              <a:t>Contribution : Business Scenario, Data Collection, Data Manipulation, Data Visualizations, Project conclusions</a:t>
            </a:r>
            <a:endParaRPr lang="en-US" sz="1000" i="1" dirty="0"/>
          </a:p>
          <a:p>
            <a:pPr marL="457200" lvl="0" indent="-342900" rtl="0">
              <a:lnSpc>
                <a:spcPct val="90000"/>
              </a:lnSpc>
              <a:spcBef>
                <a:spcPts val="0"/>
              </a:spcBef>
              <a:spcAft>
                <a:spcPts val="0"/>
              </a:spcAft>
              <a:buSzPts val="1800"/>
              <a:buChar char="●"/>
            </a:pPr>
            <a:endParaRPr lang="en-US" sz="1000" i="1" dirty="0"/>
          </a:p>
          <a:p>
            <a:pPr marL="457200" lvl="0" indent="-342900" rtl="0">
              <a:lnSpc>
                <a:spcPct val="90000"/>
              </a:lnSpc>
              <a:spcBef>
                <a:spcPts val="0"/>
              </a:spcBef>
              <a:spcAft>
                <a:spcPts val="0"/>
              </a:spcAft>
              <a:buSzPts val="1800"/>
              <a:buChar char="●"/>
            </a:pPr>
            <a:endParaRPr lang="en-US" sz="1000" i="1" dirty="0"/>
          </a:p>
          <a:p>
            <a:pPr marL="457200" lvl="0" indent="-342900" rtl="0">
              <a:lnSpc>
                <a:spcPct val="90000"/>
              </a:lnSpc>
              <a:spcBef>
                <a:spcPts val="0"/>
              </a:spcBef>
              <a:spcAft>
                <a:spcPts val="0"/>
              </a:spcAft>
              <a:buSzPts val="1800"/>
              <a:buChar char="●"/>
            </a:pPr>
            <a:endParaRPr lang="en-US" sz="1000" i="1" dirty="0"/>
          </a:p>
          <a:p>
            <a:pPr marL="0" lvl="0" indent="0">
              <a:lnSpc>
                <a:spcPct val="90000"/>
              </a:lnSpc>
              <a:buSzPts val="1480"/>
            </a:pPr>
            <a:r>
              <a:rPr lang="en-US" sz="1800" b="1" dirty="0"/>
              <a:t>Karan </a:t>
            </a:r>
            <a:r>
              <a:rPr lang="en-US" sz="1800" b="1" dirty="0" err="1"/>
              <a:t>Madra</a:t>
            </a:r>
            <a:endParaRPr lang="en-US" sz="1800" b="1" dirty="0"/>
          </a:p>
          <a:p>
            <a:pPr lvl="0" indent="-342900">
              <a:lnSpc>
                <a:spcPct val="90000"/>
              </a:lnSpc>
              <a:buSzPts val="1800"/>
              <a:buChar char="●"/>
            </a:pPr>
            <a:r>
              <a:rPr lang="en-US" sz="1800" dirty="0"/>
              <a:t>MS in Information Science &amp; Technology - MST</a:t>
            </a:r>
          </a:p>
          <a:p>
            <a:pPr lvl="0" indent="-342900">
              <a:lnSpc>
                <a:spcPct val="90000"/>
              </a:lnSpc>
              <a:spcBef>
                <a:spcPts val="0"/>
              </a:spcBef>
              <a:buSzPts val="1800"/>
              <a:buChar char="●"/>
            </a:pPr>
            <a:r>
              <a:rPr lang="en-US" sz="1800" dirty="0"/>
              <a:t>Contribution : Project Setting, Research Questions, Analysis of Project      visualizations, Key Findings</a:t>
            </a:r>
          </a:p>
        </p:txBody>
      </p:sp>
      <p:pic>
        <p:nvPicPr>
          <p:cNvPr id="164" name="Shape 164"/>
          <p:cNvPicPr preferRelativeResize="0"/>
          <p:nvPr/>
        </p:nvPicPr>
        <p:blipFill>
          <a:blip r:embed="rId3">
            <a:alphaModFix/>
          </a:blip>
          <a:stretch>
            <a:fillRect/>
          </a:stretch>
        </p:blipFill>
        <p:spPr>
          <a:xfrm>
            <a:off x="705243" y="1539853"/>
            <a:ext cx="1219400" cy="1219400"/>
          </a:xfrm>
          <a:prstGeom prst="rect">
            <a:avLst/>
          </a:prstGeom>
          <a:noFill/>
          <a:ln>
            <a:noFill/>
          </a:ln>
        </p:spPr>
      </p:pic>
      <p:pic>
        <p:nvPicPr>
          <p:cNvPr id="165" name="Shape 165"/>
          <p:cNvPicPr preferRelativeResize="0"/>
          <p:nvPr/>
        </p:nvPicPr>
        <p:blipFill>
          <a:blip r:embed="rId4">
            <a:alphaModFix/>
          </a:blip>
          <a:stretch>
            <a:fillRect/>
          </a:stretch>
        </p:blipFill>
        <p:spPr>
          <a:xfrm>
            <a:off x="688500" y="3292250"/>
            <a:ext cx="1219400" cy="1165532"/>
          </a:xfrm>
          <a:prstGeom prst="rect">
            <a:avLst/>
          </a:prstGeom>
          <a:noFill/>
          <a:ln>
            <a:noFill/>
          </a:ln>
        </p:spPr>
      </p:pic>
      <p:pic>
        <p:nvPicPr>
          <p:cNvPr id="166" name="Shape 166"/>
          <p:cNvPicPr preferRelativeResize="0"/>
          <p:nvPr/>
        </p:nvPicPr>
        <p:blipFill>
          <a:blip r:embed="rId5">
            <a:alphaModFix/>
          </a:blip>
          <a:stretch>
            <a:fillRect/>
          </a:stretch>
        </p:blipFill>
        <p:spPr>
          <a:xfrm>
            <a:off x="688500" y="4757479"/>
            <a:ext cx="1219400" cy="12771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ctrTitle"/>
          </p:nvPr>
        </p:nvSpPr>
        <p:spPr>
          <a:xfrm>
            <a:off x="1056600" y="159225"/>
            <a:ext cx="10078800" cy="2377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accent1"/>
              </a:buClr>
              <a:buSzPts val="5400"/>
              <a:buFont typeface="Arial"/>
              <a:buNone/>
            </a:pPr>
            <a:r>
              <a:rPr lang="en-US" sz="6000" b="1">
                <a:solidFill>
                  <a:schemeClr val="accent1"/>
                </a:solidFill>
                <a:latin typeface="Arial"/>
                <a:ea typeface="Arial"/>
                <a:cs typeface="Arial"/>
                <a:sym typeface="Arial"/>
              </a:rPr>
              <a:t>Project Background  &amp; Research Questions</a:t>
            </a:r>
            <a:endParaRPr sz="6000" b="1" i="0" u="none" strike="noStrike" cap="none">
              <a:solidFill>
                <a:schemeClr val="accent1"/>
              </a:solidFill>
              <a:latin typeface="Arial"/>
              <a:ea typeface="Arial"/>
              <a:cs typeface="Arial"/>
              <a:sym typeface="Arial"/>
            </a:endParaRPr>
          </a:p>
        </p:txBody>
      </p:sp>
      <p:pic>
        <p:nvPicPr>
          <p:cNvPr id="172" name="Shape 172"/>
          <p:cNvPicPr preferRelativeResize="0"/>
          <p:nvPr/>
        </p:nvPicPr>
        <p:blipFill>
          <a:blip r:embed="rId3">
            <a:alphaModFix/>
          </a:blip>
          <a:stretch>
            <a:fillRect/>
          </a:stretch>
        </p:blipFill>
        <p:spPr>
          <a:xfrm>
            <a:off x="3689675" y="2715375"/>
            <a:ext cx="4497450" cy="38378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ctrTitle"/>
          </p:nvPr>
        </p:nvSpPr>
        <p:spPr>
          <a:xfrm>
            <a:off x="1056600" y="0"/>
            <a:ext cx="10078800" cy="12498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accent1"/>
              </a:buClr>
              <a:buSzPts val="5400"/>
              <a:buFont typeface="Arial"/>
              <a:buNone/>
            </a:pPr>
            <a:r>
              <a:rPr lang="en-US" sz="5400" b="1">
                <a:solidFill>
                  <a:srgbClr val="FFFF00"/>
                </a:solidFill>
                <a:latin typeface="Arial"/>
                <a:ea typeface="Arial"/>
                <a:cs typeface="Arial"/>
                <a:sym typeface="Arial"/>
              </a:rPr>
              <a:t>Background</a:t>
            </a:r>
            <a:endParaRPr sz="5400" b="1" i="0" u="none" strike="noStrike" cap="none">
              <a:solidFill>
                <a:srgbClr val="FFFF00"/>
              </a:solidFill>
              <a:latin typeface="Arial"/>
              <a:ea typeface="Arial"/>
              <a:cs typeface="Arial"/>
              <a:sym typeface="Arial"/>
            </a:endParaRPr>
          </a:p>
        </p:txBody>
      </p:sp>
      <p:sp>
        <p:nvSpPr>
          <p:cNvPr id="178" name="Shape 178"/>
          <p:cNvSpPr txBox="1">
            <a:spLocks noGrp="1"/>
          </p:cNvSpPr>
          <p:nvPr>
            <p:ph type="subTitle" idx="1"/>
          </p:nvPr>
        </p:nvSpPr>
        <p:spPr>
          <a:xfrm>
            <a:off x="753025" y="1559850"/>
            <a:ext cx="10972800" cy="5033400"/>
          </a:xfrm>
          <a:prstGeom prst="rect">
            <a:avLst/>
          </a:prstGeom>
          <a:noFill/>
          <a:ln>
            <a:noFill/>
          </a:ln>
        </p:spPr>
        <p:txBody>
          <a:bodyPr spcFirstLastPara="1" wrap="square" lIns="91425" tIns="45700" rIns="91425" bIns="45700" anchor="t" anchorCtr="0">
            <a:noAutofit/>
          </a:bodyPr>
          <a:lstStyle/>
          <a:p>
            <a:pPr marL="457200" lvl="0" indent="-381000" rtl="0">
              <a:lnSpc>
                <a:spcPct val="150000"/>
              </a:lnSpc>
              <a:spcBef>
                <a:spcPts val="1000"/>
              </a:spcBef>
              <a:spcAft>
                <a:spcPts val="0"/>
              </a:spcAft>
              <a:buSzPts val="2400"/>
              <a:buChar char="●"/>
            </a:pPr>
            <a:r>
              <a:rPr lang="en-US" sz="2400" b="1" u="sng"/>
              <a:t>Cryptocurrency</a:t>
            </a:r>
            <a:r>
              <a:rPr lang="en-US" sz="2400"/>
              <a:t> is a digital or virtual currency designed to work as a medium of exchange. </a:t>
            </a:r>
            <a:endParaRPr sz="2400"/>
          </a:p>
          <a:p>
            <a:pPr marL="457200" lvl="0" indent="-381000" rtl="0">
              <a:lnSpc>
                <a:spcPct val="150000"/>
              </a:lnSpc>
              <a:spcBef>
                <a:spcPts val="0"/>
              </a:spcBef>
              <a:spcAft>
                <a:spcPts val="0"/>
              </a:spcAft>
              <a:buSzPts val="2400"/>
              <a:buChar char="●"/>
            </a:pPr>
            <a:r>
              <a:rPr lang="en-US" sz="2400" b="1" u="sng"/>
              <a:t>Bitcoin</a:t>
            </a:r>
            <a:r>
              <a:rPr lang="en-US" sz="2400" b="1"/>
              <a:t> </a:t>
            </a:r>
            <a:r>
              <a:rPr lang="en-US" sz="2400"/>
              <a:t>is the first cryptocurrency and currently has the largest market cap</a:t>
            </a:r>
            <a:endParaRPr sz="2400"/>
          </a:p>
          <a:p>
            <a:pPr marL="457200" lvl="0" indent="-381000" rtl="0">
              <a:lnSpc>
                <a:spcPct val="200000"/>
              </a:lnSpc>
              <a:spcBef>
                <a:spcPts val="0"/>
              </a:spcBef>
              <a:spcAft>
                <a:spcPts val="0"/>
              </a:spcAft>
              <a:buSzPts val="2400"/>
              <a:buFont typeface="Century Gothic"/>
              <a:buChar char="●"/>
            </a:pPr>
            <a:r>
              <a:rPr lang="en-US" sz="2400"/>
              <a:t>Opinions and information about cryptocurrency in the news and social media sphere are prevalent to its </a:t>
            </a:r>
            <a:r>
              <a:rPr lang="en-US" sz="2400" b="1" u="sng"/>
              <a:t>price fluctuation</a:t>
            </a:r>
            <a:endParaRPr sz="2400" b="1" u="sng"/>
          </a:p>
          <a:p>
            <a:pPr marL="457200" lvl="0" indent="-381000" rtl="0">
              <a:lnSpc>
                <a:spcPct val="200000"/>
              </a:lnSpc>
              <a:spcBef>
                <a:spcPts val="0"/>
              </a:spcBef>
              <a:spcAft>
                <a:spcPts val="0"/>
              </a:spcAft>
              <a:buSzPts val="2400"/>
              <a:buFont typeface="Century Gothic"/>
              <a:buChar char="●"/>
            </a:pPr>
            <a:r>
              <a:rPr lang="en-US" sz="2400"/>
              <a:t>Our team worked towards processing the data from </a:t>
            </a:r>
            <a:r>
              <a:rPr lang="en-US" sz="2400" b="1"/>
              <a:t>twitter </a:t>
            </a:r>
            <a:r>
              <a:rPr lang="en-US" sz="2400"/>
              <a:t>and showed how it </a:t>
            </a:r>
            <a:r>
              <a:rPr lang="en-US" sz="2400" b="1" u="sng"/>
              <a:t>affects </a:t>
            </a:r>
            <a:r>
              <a:rPr lang="en-US" sz="2400"/>
              <a:t>the crypto-currency market</a:t>
            </a:r>
            <a:endParaRPr sz="2400"/>
          </a:p>
          <a:p>
            <a:pPr marL="0" lvl="0" indent="0" rtl="0">
              <a:lnSpc>
                <a:spcPct val="150000"/>
              </a:lnSpc>
              <a:spcBef>
                <a:spcPts val="1000"/>
              </a:spcBef>
              <a:spcAft>
                <a:spcPts val="0"/>
              </a:spcAft>
              <a:buNone/>
            </a:pPr>
            <a:endParaRPr sz="1800"/>
          </a:p>
          <a:p>
            <a:pPr marL="0" lvl="0" indent="0" rtl="0">
              <a:lnSpc>
                <a:spcPct val="150000"/>
              </a:lnSpc>
              <a:spcBef>
                <a:spcPts val="1000"/>
              </a:spcBef>
              <a:spcAft>
                <a:spcPts val="0"/>
              </a:spcAft>
              <a:buNone/>
            </a:pPr>
            <a:endParaRPr sz="1050">
              <a:highlight>
                <a:srgbClr val="FFFFFF"/>
              </a:highlight>
            </a:endParaRPr>
          </a:p>
          <a:p>
            <a:pPr marL="0" lvl="0" indent="0" rtl="0">
              <a:lnSpc>
                <a:spcPct val="150000"/>
              </a:lnSpc>
              <a:spcBef>
                <a:spcPts val="1000"/>
              </a:spcBef>
              <a:spcAft>
                <a:spcPts val="0"/>
              </a:spcAft>
              <a:buClr>
                <a:schemeClr val="dk1"/>
              </a:buClr>
              <a:buSzPts val="1100"/>
              <a:buFont typeface="Arial"/>
              <a:buNone/>
            </a:pPr>
            <a:endParaRPr sz="1050"/>
          </a:p>
          <a:p>
            <a:pPr marL="0" lvl="0" indent="0" rtl="0">
              <a:lnSpc>
                <a:spcPct val="150000"/>
              </a:lnSpc>
              <a:spcBef>
                <a:spcPts val="1000"/>
              </a:spcBef>
              <a:spcAft>
                <a:spcPts val="0"/>
              </a:spcAft>
              <a:buClr>
                <a:schemeClr val="accent1"/>
              </a:buClr>
              <a:buSzPts val="1480"/>
              <a:buFont typeface="Noto Sans Symbols"/>
              <a:buNone/>
            </a:pPr>
            <a:endParaRPr/>
          </a:p>
        </p:txBody>
      </p:sp>
      <p:pic>
        <p:nvPicPr>
          <p:cNvPr id="179" name="Shape 179"/>
          <p:cNvPicPr preferRelativeResize="0"/>
          <p:nvPr/>
        </p:nvPicPr>
        <p:blipFill>
          <a:blip r:embed="rId3">
            <a:alphaModFix/>
          </a:blip>
          <a:stretch>
            <a:fillRect/>
          </a:stretch>
        </p:blipFill>
        <p:spPr>
          <a:xfrm>
            <a:off x="9860050" y="0"/>
            <a:ext cx="2272176" cy="1189101"/>
          </a:xfrm>
          <a:prstGeom prst="rect">
            <a:avLst/>
          </a:prstGeom>
          <a:noFill/>
          <a:ln>
            <a:noFill/>
          </a:ln>
        </p:spPr>
      </p:pic>
      <p:pic>
        <p:nvPicPr>
          <p:cNvPr id="180" name="Shape 180"/>
          <p:cNvPicPr preferRelativeResize="0"/>
          <p:nvPr/>
        </p:nvPicPr>
        <p:blipFill>
          <a:blip r:embed="rId4">
            <a:alphaModFix/>
          </a:blip>
          <a:stretch>
            <a:fillRect/>
          </a:stretch>
        </p:blipFill>
        <p:spPr>
          <a:xfrm>
            <a:off x="313775" y="224600"/>
            <a:ext cx="1158750" cy="1158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ctrTitle"/>
          </p:nvPr>
        </p:nvSpPr>
        <p:spPr>
          <a:xfrm>
            <a:off x="1154955" y="1447800"/>
            <a:ext cx="8825700" cy="3329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endParaRPr/>
          </a:p>
        </p:txBody>
      </p:sp>
      <p:sp>
        <p:nvSpPr>
          <p:cNvPr id="186" name="Shape 186"/>
          <p:cNvSpPr txBox="1">
            <a:spLocks noGrp="1"/>
          </p:cNvSpPr>
          <p:nvPr>
            <p:ph type="subTitle" idx="1"/>
          </p:nvPr>
        </p:nvSpPr>
        <p:spPr>
          <a:xfrm>
            <a:off x="3747405" y="6148155"/>
            <a:ext cx="8825700" cy="861300"/>
          </a:xfrm>
          <a:prstGeom prst="rect">
            <a:avLst/>
          </a:prstGeom>
        </p:spPr>
        <p:txBody>
          <a:bodyPr spcFirstLastPara="1" wrap="square" lIns="91425" tIns="91425" rIns="91425" bIns="91425" anchor="t" anchorCtr="0">
            <a:noAutofit/>
          </a:bodyPr>
          <a:lstStyle/>
          <a:p>
            <a:pPr marL="0" lvl="0" indent="0">
              <a:spcBef>
                <a:spcPts val="1000"/>
              </a:spcBef>
              <a:spcAft>
                <a:spcPts val="0"/>
              </a:spcAft>
              <a:buNone/>
            </a:pPr>
            <a:r>
              <a:rPr lang="en-US"/>
              <a:t>Price jumped by 400%</a:t>
            </a:r>
            <a:endParaRPr/>
          </a:p>
        </p:txBody>
      </p:sp>
      <p:pic>
        <p:nvPicPr>
          <p:cNvPr id="187" name="Shape 187"/>
          <p:cNvPicPr preferRelativeResize="0"/>
          <p:nvPr/>
        </p:nvPicPr>
        <p:blipFill>
          <a:blip r:embed="rId3">
            <a:alphaModFix/>
          </a:blip>
          <a:stretch>
            <a:fillRect/>
          </a:stretch>
        </p:blipFill>
        <p:spPr>
          <a:xfrm>
            <a:off x="49700" y="1205100"/>
            <a:ext cx="5534726" cy="4985549"/>
          </a:xfrm>
          <a:prstGeom prst="rect">
            <a:avLst/>
          </a:prstGeom>
          <a:noFill/>
          <a:ln>
            <a:noFill/>
          </a:ln>
        </p:spPr>
      </p:pic>
      <p:pic>
        <p:nvPicPr>
          <p:cNvPr id="188" name="Shape 188"/>
          <p:cNvPicPr preferRelativeResize="0"/>
          <p:nvPr/>
        </p:nvPicPr>
        <p:blipFill>
          <a:blip r:embed="rId4">
            <a:alphaModFix/>
          </a:blip>
          <a:stretch>
            <a:fillRect/>
          </a:stretch>
        </p:blipFill>
        <p:spPr>
          <a:xfrm>
            <a:off x="5584425" y="1205100"/>
            <a:ext cx="6358383" cy="4985550"/>
          </a:xfrm>
          <a:prstGeom prst="rect">
            <a:avLst/>
          </a:prstGeom>
          <a:noFill/>
          <a:ln>
            <a:noFill/>
          </a:ln>
        </p:spPr>
      </p:pic>
      <p:sp>
        <p:nvSpPr>
          <p:cNvPr id="189" name="Shape 189"/>
          <p:cNvSpPr txBox="1">
            <a:spLocks noGrp="1"/>
          </p:cNvSpPr>
          <p:nvPr>
            <p:ph type="ctrTitle"/>
          </p:nvPr>
        </p:nvSpPr>
        <p:spPr>
          <a:xfrm>
            <a:off x="1056600" y="-152400"/>
            <a:ext cx="10078800" cy="12498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accent1"/>
              </a:buClr>
              <a:buSzPts val="5400"/>
              <a:buFont typeface="Arial"/>
              <a:buNone/>
            </a:pPr>
            <a:r>
              <a:rPr lang="en-US" sz="5400" b="1">
                <a:solidFill>
                  <a:srgbClr val="FFFF00"/>
                </a:solidFill>
                <a:latin typeface="Arial"/>
                <a:ea typeface="Arial"/>
                <a:cs typeface="Arial"/>
                <a:sym typeface="Arial"/>
              </a:rPr>
              <a:t>Background (contd)</a:t>
            </a:r>
            <a:endParaRPr sz="5400" b="1" i="0" u="none" strike="noStrike" cap="none">
              <a:solidFill>
                <a:srgbClr val="FFFF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ctrTitle"/>
          </p:nvPr>
        </p:nvSpPr>
        <p:spPr>
          <a:xfrm>
            <a:off x="1056600" y="-245425"/>
            <a:ext cx="10078800" cy="12498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accent1"/>
              </a:buClr>
              <a:buSzPts val="5400"/>
              <a:buFont typeface="Arial"/>
              <a:buNone/>
            </a:pPr>
            <a:r>
              <a:rPr lang="en-US" sz="5400" b="1">
                <a:solidFill>
                  <a:srgbClr val="FFFF00"/>
                </a:solidFill>
                <a:latin typeface="Arial"/>
                <a:ea typeface="Arial"/>
                <a:cs typeface="Arial"/>
                <a:sym typeface="Arial"/>
              </a:rPr>
              <a:t>Research Questions</a:t>
            </a:r>
            <a:endParaRPr sz="5400" b="1" i="0" u="none" strike="noStrike" cap="none">
              <a:solidFill>
                <a:srgbClr val="FFFF00"/>
              </a:solidFill>
              <a:latin typeface="Arial"/>
              <a:ea typeface="Arial"/>
              <a:cs typeface="Arial"/>
              <a:sym typeface="Arial"/>
            </a:endParaRPr>
          </a:p>
        </p:txBody>
      </p:sp>
      <p:sp>
        <p:nvSpPr>
          <p:cNvPr id="195" name="Shape 195"/>
          <p:cNvSpPr txBox="1">
            <a:spLocks noGrp="1"/>
          </p:cNvSpPr>
          <p:nvPr>
            <p:ph type="subTitle" idx="1"/>
          </p:nvPr>
        </p:nvSpPr>
        <p:spPr>
          <a:xfrm>
            <a:off x="82575" y="1169300"/>
            <a:ext cx="11956800" cy="5573100"/>
          </a:xfrm>
          <a:prstGeom prst="rect">
            <a:avLst/>
          </a:prstGeom>
          <a:noFill/>
          <a:ln>
            <a:noFill/>
          </a:ln>
        </p:spPr>
        <p:txBody>
          <a:bodyPr spcFirstLastPara="1" wrap="square" lIns="91425" tIns="45700" rIns="91425" bIns="45700" anchor="t" anchorCtr="0">
            <a:noAutofit/>
          </a:bodyPr>
          <a:lstStyle/>
          <a:p>
            <a:pPr marL="457200" lvl="0" indent="-381000" rtl="0">
              <a:lnSpc>
                <a:spcPct val="150000"/>
              </a:lnSpc>
              <a:spcBef>
                <a:spcPts val="1100"/>
              </a:spcBef>
              <a:spcAft>
                <a:spcPts val="0"/>
              </a:spcAft>
              <a:buClr>
                <a:schemeClr val="accent1"/>
              </a:buClr>
              <a:buSzPts val="2400"/>
              <a:buFont typeface="Arial"/>
              <a:buChar char="●"/>
            </a:pPr>
            <a:r>
              <a:rPr lang="en-US" sz="2400">
                <a:latin typeface="Arial"/>
                <a:ea typeface="Arial"/>
                <a:cs typeface="Arial"/>
                <a:sym typeface="Arial"/>
              </a:rPr>
              <a:t>What are the words which frequently used in the tweets about the cryptocurrency?</a:t>
            </a:r>
            <a:endParaRPr sz="2400">
              <a:latin typeface="Arial"/>
              <a:ea typeface="Arial"/>
              <a:cs typeface="Arial"/>
              <a:sym typeface="Arial"/>
            </a:endParaRPr>
          </a:p>
          <a:p>
            <a:pPr marL="457200" lvl="0" indent="-381000" rtl="0">
              <a:lnSpc>
                <a:spcPct val="150000"/>
              </a:lnSpc>
              <a:spcBef>
                <a:spcPts val="0"/>
              </a:spcBef>
              <a:spcAft>
                <a:spcPts val="0"/>
              </a:spcAft>
              <a:buClr>
                <a:schemeClr val="accent1"/>
              </a:buClr>
              <a:buSzPts val="2400"/>
              <a:buFont typeface="Arial"/>
              <a:buChar char="●"/>
            </a:pPr>
            <a:r>
              <a:rPr lang="en-US" sz="2400">
                <a:latin typeface="Arial"/>
                <a:ea typeface="Arial"/>
                <a:cs typeface="Arial"/>
                <a:sym typeface="Arial"/>
              </a:rPr>
              <a:t>What are the location distribution the users who tweets related to the cryptocurrency?</a:t>
            </a:r>
            <a:endParaRPr sz="2400">
              <a:latin typeface="Arial"/>
              <a:ea typeface="Arial"/>
              <a:cs typeface="Arial"/>
              <a:sym typeface="Arial"/>
            </a:endParaRPr>
          </a:p>
          <a:p>
            <a:pPr marL="457200" lvl="0" indent="-381000" rtl="0">
              <a:lnSpc>
                <a:spcPct val="150000"/>
              </a:lnSpc>
              <a:spcBef>
                <a:spcPts val="0"/>
              </a:spcBef>
              <a:spcAft>
                <a:spcPts val="0"/>
              </a:spcAft>
              <a:buClr>
                <a:schemeClr val="accent1"/>
              </a:buClr>
              <a:buSzPts val="2400"/>
              <a:buFont typeface="Arial"/>
              <a:buChar char="●"/>
            </a:pPr>
            <a:r>
              <a:rPr lang="en-US" sz="2400">
                <a:latin typeface="Arial"/>
                <a:ea typeface="Arial"/>
                <a:cs typeface="Arial"/>
                <a:sym typeface="Arial"/>
              </a:rPr>
              <a:t>Can the famous twitter or verified users have significant influence over the price?</a:t>
            </a:r>
            <a:endParaRPr sz="2400">
              <a:latin typeface="Arial"/>
              <a:ea typeface="Arial"/>
              <a:cs typeface="Arial"/>
              <a:sym typeface="Arial"/>
            </a:endParaRPr>
          </a:p>
          <a:p>
            <a:pPr marL="457200" lvl="0" indent="-381000" rtl="0">
              <a:lnSpc>
                <a:spcPct val="150000"/>
              </a:lnSpc>
              <a:spcBef>
                <a:spcPts val="0"/>
              </a:spcBef>
              <a:spcAft>
                <a:spcPts val="0"/>
              </a:spcAft>
              <a:buClr>
                <a:schemeClr val="accent1"/>
              </a:buClr>
              <a:buSzPts val="2400"/>
              <a:buFont typeface="Arial"/>
              <a:buChar char="●"/>
            </a:pPr>
            <a:r>
              <a:rPr lang="en-US" sz="2400">
                <a:latin typeface="Arial"/>
                <a:ea typeface="Arial"/>
                <a:cs typeface="Arial"/>
                <a:sym typeface="Arial"/>
              </a:rPr>
              <a:t>Is there any correlation between sentiment of the tweets and cryptocurrency price trend?</a:t>
            </a:r>
            <a:endParaRPr sz="2400">
              <a:latin typeface="Arial"/>
              <a:ea typeface="Arial"/>
              <a:cs typeface="Arial"/>
              <a:sym typeface="Arial"/>
            </a:endParaRPr>
          </a:p>
          <a:p>
            <a:pPr marL="457200" lvl="0" indent="-381000" rtl="0">
              <a:lnSpc>
                <a:spcPct val="150000"/>
              </a:lnSpc>
              <a:spcBef>
                <a:spcPts val="0"/>
              </a:spcBef>
              <a:spcAft>
                <a:spcPts val="0"/>
              </a:spcAft>
              <a:buClr>
                <a:schemeClr val="accent1"/>
              </a:buClr>
              <a:buSzPts val="2400"/>
              <a:buFont typeface="Arial"/>
              <a:buChar char="●"/>
            </a:pPr>
            <a:r>
              <a:rPr lang="en-US" sz="2400">
                <a:latin typeface="Arial"/>
                <a:ea typeface="Arial"/>
                <a:cs typeface="Arial"/>
                <a:sym typeface="Arial"/>
              </a:rPr>
              <a:t>Is it possible to build a prediction model based on the social media data and cryptocurrency price history data that can predict the price with accuracy?</a:t>
            </a:r>
            <a:endParaRPr sz="2400">
              <a:latin typeface="Arial"/>
              <a:ea typeface="Arial"/>
              <a:cs typeface="Arial"/>
              <a:sym typeface="Arial"/>
            </a:endParaRPr>
          </a:p>
        </p:txBody>
      </p:sp>
      <p:pic>
        <p:nvPicPr>
          <p:cNvPr id="196" name="Shape 196"/>
          <p:cNvPicPr preferRelativeResize="0"/>
          <p:nvPr/>
        </p:nvPicPr>
        <p:blipFill>
          <a:blip r:embed="rId3">
            <a:alphaModFix/>
          </a:blip>
          <a:stretch>
            <a:fillRect/>
          </a:stretch>
        </p:blipFill>
        <p:spPr>
          <a:xfrm>
            <a:off x="10400875" y="0"/>
            <a:ext cx="1791125" cy="1317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ctrTitle"/>
          </p:nvPr>
        </p:nvSpPr>
        <p:spPr>
          <a:xfrm>
            <a:off x="1056600" y="259225"/>
            <a:ext cx="10078800" cy="24600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accent1"/>
              </a:buClr>
              <a:buSzPts val="5400"/>
              <a:buFont typeface="Arial"/>
              <a:buNone/>
            </a:pPr>
            <a:r>
              <a:rPr lang="en-US" sz="5400" b="1">
                <a:solidFill>
                  <a:schemeClr val="accent1"/>
                </a:solidFill>
                <a:latin typeface="Arial"/>
                <a:ea typeface="Arial"/>
                <a:cs typeface="Arial"/>
                <a:sym typeface="Arial"/>
              </a:rPr>
              <a:t>Data Management:</a:t>
            </a:r>
            <a:endParaRPr sz="5400" b="1">
              <a:solidFill>
                <a:schemeClr val="accent1"/>
              </a:solidFill>
              <a:latin typeface="Arial"/>
              <a:ea typeface="Arial"/>
              <a:cs typeface="Arial"/>
              <a:sym typeface="Arial"/>
            </a:endParaRPr>
          </a:p>
          <a:p>
            <a:pPr marL="0" marR="0" lvl="0" indent="0" algn="ctr" rtl="0">
              <a:spcBef>
                <a:spcPts val="0"/>
              </a:spcBef>
              <a:spcAft>
                <a:spcPts val="0"/>
              </a:spcAft>
              <a:buClr>
                <a:schemeClr val="accent1"/>
              </a:buClr>
              <a:buSzPts val="5400"/>
              <a:buFont typeface="Arial"/>
              <a:buNone/>
            </a:pPr>
            <a:r>
              <a:rPr lang="en-US" sz="5400" b="1">
                <a:solidFill>
                  <a:schemeClr val="accent1"/>
                </a:solidFill>
                <a:latin typeface="Arial"/>
                <a:ea typeface="Arial"/>
                <a:cs typeface="Arial"/>
                <a:sym typeface="Arial"/>
              </a:rPr>
              <a:t>Collection and Manipulation</a:t>
            </a:r>
            <a:endParaRPr sz="5400" b="1" i="0" u="none" strike="noStrike" cap="none">
              <a:solidFill>
                <a:schemeClr val="accent1"/>
              </a:solidFill>
              <a:latin typeface="Arial"/>
              <a:ea typeface="Arial"/>
              <a:cs typeface="Arial"/>
              <a:sym typeface="Arial"/>
            </a:endParaRPr>
          </a:p>
        </p:txBody>
      </p:sp>
      <p:pic>
        <p:nvPicPr>
          <p:cNvPr id="202" name="Shape 202"/>
          <p:cNvPicPr preferRelativeResize="0"/>
          <p:nvPr/>
        </p:nvPicPr>
        <p:blipFill>
          <a:blip r:embed="rId3">
            <a:alphaModFix/>
          </a:blip>
          <a:stretch>
            <a:fillRect/>
          </a:stretch>
        </p:blipFill>
        <p:spPr>
          <a:xfrm>
            <a:off x="3285925" y="2990300"/>
            <a:ext cx="5496275" cy="3438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ctrTitle"/>
          </p:nvPr>
        </p:nvSpPr>
        <p:spPr>
          <a:xfrm>
            <a:off x="1056600" y="-176475"/>
            <a:ext cx="10078800" cy="12498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accent1"/>
              </a:buClr>
              <a:buSzPts val="5400"/>
              <a:buFont typeface="Arial"/>
              <a:buNone/>
            </a:pPr>
            <a:r>
              <a:rPr lang="en-US" sz="5400" b="1">
                <a:solidFill>
                  <a:srgbClr val="FFFF00"/>
                </a:solidFill>
                <a:latin typeface="Arial"/>
                <a:ea typeface="Arial"/>
                <a:cs typeface="Arial"/>
                <a:sym typeface="Arial"/>
              </a:rPr>
              <a:t>Data Collection</a:t>
            </a:r>
            <a:endParaRPr sz="5400" b="1" i="0" u="none" strike="noStrike" cap="none">
              <a:solidFill>
                <a:srgbClr val="FFFF00"/>
              </a:solidFill>
              <a:latin typeface="Arial"/>
              <a:ea typeface="Arial"/>
              <a:cs typeface="Arial"/>
              <a:sym typeface="Arial"/>
            </a:endParaRPr>
          </a:p>
        </p:txBody>
      </p:sp>
      <p:pic>
        <p:nvPicPr>
          <p:cNvPr id="208" name="Shape 208"/>
          <p:cNvPicPr preferRelativeResize="0"/>
          <p:nvPr/>
        </p:nvPicPr>
        <p:blipFill>
          <a:blip r:embed="rId3">
            <a:alphaModFix/>
          </a:blip>
          <a:stretch>
            <a:fillRect/>
          </a:stretch>
        </p:blipFill>
        <p:spPr>
          <a:xfrm>
            <a:off x="152400" y="6531759"/>
            <a:ext cx="190500" cy="76200"/>
          </a:xfrm>
          <a:prstGeom prst="rect">
            <a:avLst/>
          </a:prstGeom>
          <a:noFill/>
          <a:ln>
            <a:noFill/>
          </a:ln>
        </p:spPr>
      </p:pic>
      <p:grpSp>
        <p:nvGrpSpPr>
          <p:cNvPr id="209" name="Shape 209"/>
          <p:cNvGrpSpPr/>
          <p:nvPr/>
        </p:nvGrpSpPr>
        <p:grpSpPr>
          <a:xfrm>
            <a:off x="1626363" y="1445685"/>
            <a:ext cx="3822001" cy="4948342"/>
            <a:chOff x="1626363" y="1445685"/>
            <a:chExt cx="3822001" cy="4948342"/>
          </a:xfrm>
        </p:grpSpPr>
        <p:grpSp>
          <p:nvGrpSpPr>
            <p:cNvPr id="210" name="Shape 210"/>
            <p:cNvGrpSpPr/>
            <p:nvPr/>
          </p:nvGrpSpPr>
          <p:grpSpPr>
            <a:xfrm>
              <a:off x="1626363" y="1445685"/>
              <a:ext cx="3822001" cy="4948342"/>
              <a:chOff x="1088073" y="283725"/>
              <a:chExt cx="2120977" cy="4076400"/>
            </a:xfrm>
          </p:grpSpPr>
          <p:sp>
            <p:nvSpPr>
              <p:cNvPr id="211" name="Shape 211"/>
              <p:cNvSpPr/>
              <p:nvPr/>
            </p:nvSpPr>
            <p:spPr>
              <a:xfrm>
                <a:off x="1178650" y="283725"/>
                <a:ext cx="2030400" cy="4076400"/>
              </a:xfrm>
              <a:prstGeom prst="rect">
                <a:avLst/>
              </a:prstGeom>
              <a:solidFill>
                <a:srgbClr val="1B786E"/>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212" name="Shape 212"/>
              <p:cNvSpPr/>
              <p:nvPr/>
            </p:nvSpPr>
            <p:spPr>
              <a:xfrm>
                <a:off x="1118227" y="341753"/>
                <a:ext cx="2090700" cy="24906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213" name="Shape 213"/>
              <p:cNvSpPr/>
              <p:nvPr/>
            </p:nvSpPr>
            <p:spPr>
              <a:xfrm>
                <a:off x="1233917" y="1064562"/>
                <a:ext cx="1815000" cy="1611900"/>
              </a:xfrm>
              <a:prstGeom prst="rect">
                <a:avLst/>
              </a:prstGeom>
              <a:noFill/>
              <a:ln>
                <a:noFill/>
              </a:ln>
            </p:spPr>
            <p:txBody>
              <a:bodyPr spcFirstLastPara="1" wrap="square" lIns="121900" tIns="121900" rIns="121900" bIns="121900" anchor="t" anchorCtr="0">
                <a:noAutofit/>
              </a:bodyPr>
              <a:lstStyle/>
              <a:p>
                <a:pPr marL="457200" lvl="0" indent="-342900" rtl="0">
                  <a:lnSpc>
                    <a:spcPct val="115000"/>
                  </a:lnSpc>
                  <a:spcBef>
                    <a:spcPts val="0"/>
                  </a:spcBef>
                  <a:spcAft>
                    <a:spcPts val="0"/>
                  </a:spcAft>
                  <a:buClr>
                    <a:srgbClr val="1D7E74"/>
                  </a:buClr>
                  <a:buSzPts val="1800"/>
                  <a:buChar char="➔"/>
                </a:pPr>
                <a:r>
                  <a:rPr lang="en-US" sz="1800">
                    <a:solidFill>
                      <a:srgbClr val="1D7E74"/>
                    </a:solidFill>
                  </a:rPr>
                  <a:t>Fetched tweets using stream API.</a:t>
                </a:r>
                <a:endParaRPr sz="1800">
                  <a:solidFill>
                    <a:srgbClr val="1D7E74"/>
                  </a:solidFill>
                </a:endParaRPr>
              </a:p>
              <a:p>
                <a:pPr marL="457200" lvl="0" indent="-342900" rtl="0">
                  <a:lnSpc>
                    <a:spcPct val="115000"/>
                  </a:lnSpc>
                  <a:spcBef>
                    <a:spcPts val="0"/>
                  </a:spcBef>
                  <a:spcAft>
                    <a:spcPts val="0"/>
                  </a:spcAft>
                  <a:buClr>
                    <a:srgbClr val="1D7E74"/>
                  </a:buClr>
                  <a:buSzPts val="1800"/>
                  <a:buChar char="➔"/>
                </a:pPr>
                <a:r>
                  <a:rPr lang="en-US" sz="1800">
                    <a:solidFill>
                      <a:srgbClr val="1D7E74"/>
                    </a:solidFill>
                  </a:rPr>
                  <a:t>Stored those tweets in json format.</a:t>
                </a:r>
                <a:endParaRPr sz="1800">
                  <a:solidFill>
                    <a:srgbClr val="1D7E74"/>
                  </a:solidFill>
                </a:endParaRPr>
              </a:p>
              <a:p>
                <a:pPr marL="457200" lvl="0" indent="-342900">
                  <a:lnSpc>
                    <a:spcPct val="115000"/>
                  </a:lnSpc>
                  <a:spcBef>
                    <a:spcPts val="0"/>
                  </a:spcBef>
                  <a:spcAft>
                    <a:spcPts val="0"/>
                  </a:spcAft>
                  <a:buClr>
                    <a:srgbClr val="1D7E74"/>
                  </a:buClr>
                  <a:buSzPts val="1800"/>
                  <a:buChar char="➔"/>
                </a:pPr>
                <a:r>
                  <a:rPr lang="en-US" sz="1800">
                    <a:solidFill>
                      <a:srgbClr val="1D7E74"/>
                    </a:solidFill>
                  </a:rPr>
                  <a:t>Reduced noise and duplicate data.</a:t>
                </a:r>
                <a:endParaRPr sz="1800">
                  <a:solidFill>
                    <a:srgbClr val="1D7E74"/>
                  </a:solidFill>
                </a:endParaRPr>
              </a:p>
            </p:txBody>
          </p:sp>
          <p:sp>
            <p:nvSpPr>
              <p:cNvPr id="214" name="Shape 214"/>
              <p:cNvSpPr/>
              <p:nvPr/>
            </p:nvSpPr>
            <p:spPr>
              <a:xfrm>
                <a:off x="1324111" y="456256"/>
                <a:ext cx="1815000" cy="675000"/>
              </a:xfrm>
              <a:prstGeom prst="rect">
                <a:avLst/>
              </a:prstGeom>
              <a:noFill/>
              <a:ln>
                <a:noFill/>
              </a:ln>
            </p:spPr>
            <p:txBody>
              <a:bodyPr spcFirstLastPara="1" wrap="square" lIns="121900" tIns="121900" rIns="121900" bIns="121900" anchor="t" anchorCtr="0">
                <a:noAutofit/>
              </a:bodyPr>
              <a:lstStyle/>
              <a:p>
                <a:pPr marL="457200" lvl="0" indent="457200">
                  <a:spcBef>
                    <a:spcPts val="0"/>
                  </a:spcBef>
                  <a:spcAft>
                    <a:spcPts val="0"/>
                  </a:spcAft>
                  <a:buNone/>
                </a:pPr>
                <a:r>
                  <a:rPr lang="en-US" sz="3600" b="1">
                    <a:solidFill>
                      <a:srgbClr val="45ABDC"/>
                    </a:solidFill>
                    <a:latin typeface="Roboto"/>
                    <a:ea typeface="Roboto"/>
                    <a:cs typeface="Roboto"/>
                    <a:sym typeface="Roboto"/>
                  </a:rPr>
                  <a:t>Twitter</a:t>
                </a:r>
                <a:endParaRPr sz="3600">
                  <a:solidFill>
                    <a:srgbClr val="45ABDC"/>
                  </a:solidFill>
                  <a:latin typeface="Roboto Thin"/>
                  <a:ea typeface="Roboto Thin"/>
                  <a:cs typeface="Roboto Thin"/>
                  <a:sym typeface="Roboto Thin"/>
                </a:endParaRPr>
              </a:p>
            </p:txBody>
          </p:sp>
          <p:sp>
            <p:nvSpPr>
              <p:cNvPr id="215" name="Shape 215"/>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216" name="Shape 216"/>
              <p:cNvSpPr/>
              <p:nvPr/>
            </p:nvSpPr>
            <p:spPr>
              <a:xfrm>
                <a:off x="1088073" y="3119000"/>
                <a:ext cx="2090700" cy="1085400"/>
              </a:xfrm>
              <a:prstGeom prst="rect">
                <a:avLst/>
              </a:prstGeom>
              <a:noFill/>
              <a:ln>
                <a:noFill/>
              </a:ln>
            </p:spPr>
            <p:txBody>
              <a:bodyPr spcFirstLastPara="1" wrap="square" lIns="121900" tIns="121900" rIns="121900" bIns="121900" anchor="t" anchorCtr="0">
                <a:noAutofit/>
              </a:bodyPr>
              <a:lstStyle/>
              <a:p>
                <a:pPr marL="609600" lvl="0" indent="-406400" rtl="0">
                  <a:lnSpc>
                    <a:spcPct val="115000"/>
                  </a:lnSpc>
                  <a:spcBef>
                    <a:spcPts val="0"/>
                  </a:spcBef>
                  <a:spcAft>
                    <a:spcPts val="0"/>
                  </a:spcAft>
                  <a:buClr>
                    <a:srgbClr val="FFFFFF"/>
                  </a:buClr>
                  <a:buSzPts val="1600"/>
                  <a:buChar char="●"/>
                </a:pPr>
                <a:r>
                  <a:rPr lang="en-US" sz="1600">
                    <a:solidFill>
                      <a:srgbClr val="FFFFFF"/>
                    </a:solidFill>
                  </a:rPr>
                  <a:t>Total around 7m tweets were fetched.</a:t>
                </a:r>
                <a:endParaRPr sz="1600">
                  <a:solidFill>
                    <a:srgbClr val="FFFFFF"/>
                  </a:solidFill>
                </a:endParaRPr>
              </a:p>
              <a:p>
                <a:pPr marL="609600" lvl="0" indent="-406400" rtl="0">
                  <a:lnSpc>
                    <a:spcPct val="115000"/>
                  </a:lnSpc>
                  <a:spcBef>
                    <a:spcPts val="0"/>
                  </a:spcBef>
                  <a:spcAft>
                    <a:spcPts val="0"/>
                  </a:spcAft>
                  <a:buClr>
                    <a:srgbClr val="FFFFFF"/>
                  </a:buClr>
                  <a:buSzPts val="1600"/>
                  <a:buChar char="●"/>
                </a:pPr>
                <a:r>
                  <a:rPr lang="en-US" sz="1600">
                    <a:solidFill>
                      <a:srgbClr val="FFFFFF"/>
                    </a:solidFill>
                  </a:rPr>
                  <a:t>After removing duplication, 6.4m tweets remained.</a:t>
                </a:r>
                <a:endParaRPr sz="1600">
                  <a:solidFill>
                    <a:srgbClr val="FFFFFF"/>
                  </a:solidFill>
                </a:endParaRPr>
              </a:p>
              <a:p>
                <a:pPr marL="609600" lvl="0" indent="-406400">
                  <a:lnSpc>
                    <a:spcPct val="115000"/>
                  </a:lnSpc>
                  <a:spcBef>
                    <a:spcPts val="0"/>
                  </a:spcBef>
                  <a:spcAft>
                    <a:spcPts val="0"/>
                  </a:spcAft>
                  <a:buClr>
                    <a:srgbClr val="FFFFFF"/>
                  </a:buClr>
                  <a:buSzPts val="1600"/>
                  <a:buChar char="●"/>
                </a:pPr>
                <a:r>
                  <a:rPr lang="en-US" sz="1600">
                    <a:solidFill>
                      <a:srgbClr val="FFFFFF"/>
                    </a:solidFill>
                  </a:rPr>
                  <a:t>Data size 43GB.</a:t>
                </a:r>
                <a:endParaRPr sz="1600">
                  <a:solidFill>
                    <a:srgbClr val="FFFFFF"/>
                  </a:solidFill>
                </a:endParaRPr>
              </a:p>
            </p:txBody>
          </p:sp>
        </p:grpSp>
        <p:pic>
          <p:nvPicPr>
            <p:cNvPr id="217" name="Shape 217"/>
            <p:cNvPicPr preferRelativeResize="0"/>
            <p:nvPr/>
          </p:nvPicPr>
          <p:blipFill>
            <a:blip r:embed="rId4">
              <a:alphaModFix/>
            </a:blip>
            <a:stretch>
              <a:fillRect/>
            </a:stretch>
          </p:blipFill>
          <p:spPr>
            <a:xfrm>
              <a:off x="2329675" y="1807100"/>
              <a:ext cx="658100" cy="493575"/>
            </a:xfrm>
            <a:prstGeom prst="rect">
              <a:avLst/>
            </a:prstGeom>
            <a:noFill/>
            <a:ln>
              <a:noFill/>
            </a:ln>
          </p:spPr>
        </p:pic>
      </p:grpSp>
      <p:grpSp>
        <p:nvGrpSpPr>
          <p:cNvPr id="218" name="Shape 218"/>
          <p:cNvGrpSpPr/>
          <p:nvPr/>
        </p:nvGrpSpPr>
        <p:grpSpPr>
          <a:xfrm>
            <a:off x="6423175" y="1445685"/>
            <a:ext cx="3767664" cy="4948342"/>
            <a:chOff x="6423175" y="1445685"/>
            <a:chExt cx="3767664" cy="4948342"/>
          </a:xfrm>
        </p:grpSpPr>
        <p:grpSp>
          <p:nvGrpSpPr>
            <p:cNvPr id="219" name="Shape 219"/>
            <p:cNvGrpSpPr/>
            <p:nvPr/>
          </p:nvGrpSpPr>
          <p:grpSpPr>
            <a:xfrm>
              <a:off x="6423175" y="1445685"/>
              <a:ext cx="3767664" cy="4948342"/>
              <a:chOff x="6423175" y="1445685"/>
              <a:chExt cx="3767664" cy="4948342"/>
            </a:xfrm>
          </p:grpSpPr>
          <p:grpSp>
            <p:nvGrpSpPr>
              <p:cNvPr id="220" name="Shape 220"/>
              <p:cNvGrpSpPr/>
              <p:nvPr/>
            </p:nvGrpSpPr>
            <p:grpSpPr>
              <a:xfrm>
                <a:off x="6423175" y="1445685"/>
                <a:ext cx="3767664" cy="4948342"/>
                <a:chOff x="1118227" y="283725"/>
                <a:chExt cx="2090823" cy="4076400"/>
              </a:xfrm>
            </p:grpSpPr>
            <p:sp>
              <p:nvSpPr>
                <p:cNvPr id="221" name="Shape 221"/>
                <p:cNvSpPr/>
                <p:nvPr/>
              </p:nvSpPr>
              <p:spPr>
                <a:xfrm>
                  <a:off x="1178650" y="283725"/>
                  <a:ext cx="2030400" cy="4076400"/>
                </a:xfrm>
                <a:prstGeom prst="rect">
                  <a:avLst/>
                </a:prstGeom>
                <a:solidFill>
                  <a:srgbClr val="1B786E"/>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222" name="Shape 222"/>
                <p:cNvSpPr/>
                <p:nvPr/>
              </p:nvSpPr>
              <p:spPr>
                <a:xfrm>
                  <a:off x="1118227" y="341753"/>
                  <a:ext cx="2090700" cy="24906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223" name="Shape 223"/>
                <p:cNvSpPr/>
                <p:nvPr/>
              </p:nvSpPr>
              <p:spPr>
                <a:xfrm>
                  <a:off x="1233848" y="470594"/>
                  <a:ext cx="1945800" cy="675000"/>
                </a:xfrm>
                <a:prstGeom prst="rect">
                  <a:avLst/>
                </a:prstGeom>
                <a:noFill/>
                <a:ln>
                  <a:noFill/>
                </a:ln>
              </p:spPr>
              <p:txBody>
                <a:bodyPr spcFirstLastPara="1" wrap="square" lIns="121900" tIns="121900" rIns="121900" bIns="121900" anchor="t" anchorCtr="0">
                  <a:noAutofit/>
                </a:bodyPr>
                <a:lstStyle/>
                <a:p>
                  <a:pPr marL="0" lvl="0" indent="457200" rtl="0">
                    <a:spcBef>
                      <a:spcPts val="0"/>
                    </a:spcBef>
                    <a:spcAft>
                      <a:spcPts val="0"/>
                    </a:spcAft>
                    <a:buNone/>
                  </a:pPr>
                  <a:r>
                    <a:rPr lang="en-US" sz="3600" b="1">
                      <a:solidFill>
                        <a:srgbClr val="1D7E74"/>
                      </a:solidFill>
                      <a:latin typeface="Roboto"/>
                      <a:ea typeface="Roboto"/>
                      <a:cs typeface="Roboto"/>
                      <a:sym typeface="Roboto"/>
                    </a:rPr>
                    <a:t> </a:t>
                  </a:r>
                  <a:r>
                    <a:rPr lang="en-US" sz="3600" b="1">
                      <a:solidFill>
                        <a:srgbClr val="E69138"/>
                      </a:solidFill>
                      <a:latin typeface="Roboto"/>
                      <a:ea typeface="Roboto"/>
                      <a:cs typeface="Roboto"/>
                      <a:sym typeface="Roboto"/>
                    </a:rPr>
                    <a:t>Bitcoin Price</a:t>
                  </a:r>
                  <a:endParaRPr sz="3600">
                    <a:solidFill>
                      <a:srgbClr val="E69138"/>
                    </a:solidFill>
                    <a:latin typeface="Roboto Thin"/>
                    <a:ea typeface="Roboto Thin"/>
                    <a:cs typeface="Roboto Thin"/>
                    <a:sym typeface="Roboto Thin"/>
                  </a:endParaRPr>
                </a:p>
              </p:txBody>
            </p:sp>
            <p:sp>
              <p:nvSpPr>
                <p:cNvPr id="224" name="Shape 224"/>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225" name="Shape 225"/>
                <p:cNvSpPr/>
                <p:nvPr/>
              </p:nvSpPr>
              <p:spPr>
                <a:xfrm>
                  <a:off x="1118310" y="3172464"/>
                  <a:ext cx="2090700" cy="1085400"/>
                </a:xfrm>
                <a:prstGeom prst="rect">
                  <a:avLst/>
                </a:prstGeom>
                <a:noFill/>
                <a:ln>
                  <a:noFill/>
                </a:ln>
              </p:spPr>
              <p:txBody>
                <a:bodyPr spcFirstLastPara="1" wrap="square" lIns="121900" tIns="121900" rIns="121900" bIns="121900" anchor="t" anchorCtr="0">
                  <a:noAutofit/>
                </a:bodyPr>
                <a:lstStyle/>
                <a:p>
                  <a:pPr marL="609600" lvl="0" indent="-406400" rtl="0">
                    <a:lnSpc>
                      <a:spcPct val="115000"/>
                    </a:lnSpc>
                    <a:spcBef>
                      <a:spcPts val="0"/>
                    </a:spcBef>
                    <a:spcAft>
                      <a:spcPts val="0"/>
                    </a:spcAft>
                    <a:buClr>
                      <a:srgbClr val="FFFFFF"/>
                    </a:buClr>
                    <a:buSzPts val="1600"/>
                    <a:buChar char="●"/>
                  </a:pPr>
                  <a:r>
                    <a:rPr lang="en-US" sz="1600">
                      <a:solidFill>
                        <a:srgbClr val="FFFFFF"/>
                      </a:solidFill>
                    </a:rPr>
                    <a:t>360 observations for hourly price data.</a:t>
                  </a:r>
                  <a:endParaRPr sz="1600">
                    <a:solidFill>
                      <a:srgbClr val="FFFFFF"/>
                    </a:solidFill>
                  </a:endParaRPr>
                </a:p>
                <a:p>
                  <a:pPr marL="609600" lvl="0" indent="-406400" rtl="0">
                    <a:lnSpc>
                      <a:spcPct val="115000"/>
                    </a:lnSpc>
                    <a:spcBef>
                      <a:spcPts val="0"/>
                    </a:spcBef>
                    <a:spcAft>
                      <a:spcPts val="0"/>
                    </a:spcAft>
                    <a:buClr>
                      <a:srgbClr val="FFFFFF"/>
                    </a:buClr>
                    <a:buSzPts val="1600"/>
                    <a:buChar char="●"/>
                  </a:pPr>
                  <a:r>
                    <a:rPr lang="en-US" sz="1600">
                      <a:solidFill>
                        <a:srgbClr val="FFFFFF"/>
                      </a:solidFill>
                    </a:rPr>
                    <a:t>Around 10000 observations for minutes price data.</a:t>
                  </a:r>
                  <a:endParaRPr sz="1600">
                    <a:solidFill>
                      <a:srgbClr val="FFFFFF"/>
                    </a:solidFill>
                  </a:endParaRPr>
                </a:p>
              </p:txBody>
            </p:sp>
          </p:grpSp>
          <p:pic>
            <p:nvPicPr>
              <p:cNvPr id="226" name="Shape 226"/>
              <p:cNvPicPr preferRelativeResize="0"/>
              <p:nvPr/>
            </p:nvPicPr>
            <p:blipFill>
              <a:blip r:embed="rId5">
                <a:alphaModFix/>
              </a:blip>
              <a:stretch>
                <a:fillRect/>
              </a:stretch>
            </p:blipFill>
            <p:spPr>
              <a:xfrm>
                <a:off x="6692875" y="1786100"/>
                <a:ext cx="535575" cy="535575"/>
              </a:xfrm>
              <a:prstGeom prst="rect">
                <a:avLst/>
              </a:prstGeom>
              <a:noFill/>
              <a:ln>
                <a:noFill/>
              </a:ln>
            </p:spPr>
          </p:pic>
        </p:grpSp>
        <p:sp>
          <p:nvSpPr>
            <p:cNvPr id="227" name="Shape 227"/>
            <p:cNvSpPr/>
            <p:nvPr/>
          </p:nvSpPr>
          <p:spPr>
            <a:xfrm>
              <a:off x="6692875" y="2450693"/>
              <a:ext cx="3270600" cy="1956600"/>
            </a:xfrm>
            <a:prstGeom prst="rect">
              <a:avLst/>
            </a:prstGeom>
            <a:noFill/>
            <a:ln>
              <a:noFill/>
            </a:ln>
          </p:spPr>
          <p:txBody>
            <a:bodyPr spcFirstLastPara="1" wrap="square" lIns="121900" tIns="121900" rIns="121900" bIns="121900" anchor="t" anchorCtr="0">
              <a:noAutofit/>
            </a:bodyPr>
            <a:lstStyle/>
            <a:p>
              <a:pPr marL="457200" lvl="0" indent="-342900" rtl="0">
                <a:lnSpc>
                  <a:spcPct val="115000"/>
                </a:lnSpc>
                <a:spcBef>
                  <a:spcPts val="0"/>
                </a:spcBef>
                <a:spcAft>
                  <a:spcPts val="0"/>
                </a:spcAft>
                <a:buClr>
                  <a:srgbClr val="1D7E74"/>
                </a:buClr>
                <a:buSzPts val="1800"/>
                <a:buChar char="➔"/>
              </a:pPr>
              <a:r>
                <a:rPr lang="en-US" sz="1800">
                  <a:solidFill>
                    <a:srgbClr val="1D7E74"/>
                  </a:solidFill>
                </a:rPr>
                <a:t>Fetched data from cryptocompare.com API.</a:t>
              </a:r>
              <a:endParaRPr sz="1800">
                <a:solidFill>
                  <a:srgbClr val="1D7E74"/>
                </a:solidFill>
              </a:endParaRPr>
            </a:p>
            <a:p>
              <a:pPr marL="457200" lvl="0" indent="-342900" rtl="0">
                <a:lnSpc>
                  <a:spcPct val="115000"/>
                </a:lnSpc>
                <a:spcBef>
                  <a:spcPts val="0"/>
                </a:spcBef>
                <a:spcAft>
                  <a:spcPts val="0"/>
                </a:spcAft>
                <a:buClr>
                  <a:srgbClr val="1D7E74"/>
                </a:buClr>
                <a:buSzPts val="1800"/>
                <a:buChar char="➔"/>
              </a:pPr>
              <a:r>
                <a:rPr lang="en-US" sz="1800">
                  <a:solidFill>
                    <a:srgbClr val="1D7E74"/>
                  </a:solidFill>
                </a:rPr>
                <a:t>Hourly and minutes data collected for 15 and 7 days.</a:t>
              </a:r>
              <a:endParaRPr sz="1800">
                <a:solidFill>
                  <a:srgbClr val="1D7E74"/>
                </a:solidFill>
              </a:endParaRPr>
            </a:p>
            <a:p>
              <a:pPr marL="457200" lvl="0" indent="-342900" rtl="0">
                <a:lnSpc>
                  <a:spcPct val="115000"/>
                </a:lnSpc>
                <a:spcBef>
                  <a:spcPts val="0"/>
                </a:spcBef>
                <a:spcAft>
                  <a:spcPts val="0"/>
                </a:spcAft>
                <a:buClr>
                  <a:srgbClr val="1D7E74"/>
                </a:buClr>
                <a:buSzPts val="1800"/>
                <a:buChar char="➔"/>
              </a:pPr>
              <a:r>
                <a:rPr lang="en-US" sz="1800">
                  <a:solidFill>
                    <a:srgbClr val="1D7E74"/>
                  </a:solidFill>
                </a:rPr>
                <a:t>Data stored as CSV.</a:t>
              </a:r>
              <a:endParaRPr sz="1800">
                <a:solidFill>
                  <a:srgbClr val="1D7E74"/>
                </a:solidFill>
              </a:endParaRPr>
            </a:p>
          </p:txBody>
        </p:sp>
      </p:gr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anim calcmode="lin" valueType="num">
                                      <p:cBhvr additive="base">
                                        <p:cTn id="7" dur="500"/>
                                        <p:tgtEl>
                                          <p:spTgt spid="20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18"/>
                                        </p:tgtEl>
                                        <p:attrNameLst>
                                          <p:attrName>style.visibility</p:attrName>
                                        </p:attrNameLst>
                                      </p:cBhvr>
                                      <p:to>
                                        <p:strVal val="visible"/>
                                      </p:to>
                                    </p:set>
                                    <p:anim calcmode="lin" valueType="num">
                                      <p:cBhvr additive="base">
                                        <p:cTn id="12" dur="500"/>
                                        <p:tgtEl>
                                          <p:spTgt spid="21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9"/>
                                        </p:tgtEl>
                                        <p:attrNameLst>
                                          <p:attrName>style.visibility</p:attrName>
                                        </p:attrNameLst>
                                      </p:cBhvr>
                                      <p:to>
                                        <p:strVal val="visible"/>
                                      </p:to>
                                    </p:set>
                                    <p:animEffect transition="in" filter="fade">
                                      <p:cBhvr>
                                        <p:cTn id="17"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on">
  <a:themeElements>
    <a:clrScheme name="Ion">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1147</Words>
  <Application>Microsoft Macintosh PowerPoint</Application>
  <PresentationFormat>Widescreen</PresentationFormat>
  <Paragraphs>141</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Century Gothic</vt:lpstr>
      <vt:lpstr>Roboto Thin</vt:lpstr>
      <vt:lpstr>EB Garamond</vt:lpstr>
      <vt:lpstr>Noto Sans Symbols</vt:lpstr>
      <vt:lpstr>Times New Roman</vt:lpstr>
      <vt:lpstr>Roboto</vt:lpstr>
      <vt:lpstr>Arial</vt:lpstr>
      <vt:lpstr>Ion</vt:lpstr>
      <vt:lpstr>Crypto-currency market analysis using social media data</vt:lpstr>
      <vt:lpstr>Overview</vt:lpstr>
      <vt:lpstr>Team</vt:lpstr>
      <vt:lpstr>Project Background  &amp; Research Questions</vt:lpstr>
      <vt:lpstr>Background</vt:lpstr>
      <vt:lpstr>PowerPoint Presentation</vt:lpstr>
      <vt:lpstr>Research Questions</vt:lpstr>
      <vt:lpstr>Data Management: Collection and Manipulation</vt:lpstr>
      <vt:lpstr>Data Collection</vt:lpstr>
      <vt:lpstr>Data Manipulation </vt:lpstr>
      <vt:lpstr>Master Data File Creation</vt:lpstr>
      <vt:lpstr>PowerPoint Presentation</vt:lpstr>
      <vt:lpstr>More 60% of the tweets came from United States followed by United Kingdom and India. Crypto-currency is fairly a new term for many of the asian countries.</vt:lpstr>
      <vt:lpstr>Number of tweets reduced during the weekends.</vt:lpstr>
      <vt:lpstr>Interesting frequent words: Gaining, trading, bullish, news, popularity etc. Interesting Bi-grams: popularity becoming, gaining popularity, becoming expensive, launch mainnet, successfully launch, etc. </vt:lpstr>
      <vt:lpstr> Created price timechart with the interactive tooltip  Hovering shows  the data information consisting time, high and low price at that time.   Price tends to go down over the weekends and on Monday. The price fluctuates upto around 1000 dollars (on 20th February and 26th February)</vt:lpstr>
      <vt:lpstr>PowerPoint Presentation</vt:lpstr>
      <vt:lpstr>Correlation heatmap</vt:lpstr>
      <vt:lpstr>OLS Regression analysis </vt:lpstr>
      <vt:lpstr>On reviewing the results, the Neural Network model was found to have the best performance Neural Network had the highest  R squarred value (88.89%) and minimum errors</vt:lpstr>
      <vt:lpstr>Predicted vs Real Price</vt:lpstr>
      <vt:lpstr>Conclusion</vt:lpstr>
      <vt:lpstr>Conclusion (cont.)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Crypto-currency market analysis using social media data</dc:title>
  <cp:lastModifiedBy>Islam, Md Azharul (S&amp;T-Student)</cp:lastModifiedBy>
  <cp:revision>1</cp:revision>
  <dcterms:modified xsi:type="dcterms:W3CDTF">2020-08-31T22:37:14Z</dcterms:modified>
</cp:coreProperties>
</file>